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Default Extension="xlsx" ContentType="application/vnd.openxmlformats-officedocument.spreadsheetml.sheet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drawings/drawing7.xml" ContentType="application/vnd.openxmlformats-officedocument.drawingml.chartshap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60" r:id="rId5"/>
    <p:sldId id="259" r:id="rId6"/>
    <p:sldId id="282" r:id="rId7"/>
    <p:sldId id="275" r:id="rId8"/>
    <p:sldId id="276" r:id="rId9"/>
    <p:sldId id="285" r:id="rId10"/>
    <p:sldId id="278" r:id="rId11"/>
    <p:sldId id="287" r:id="rId12"/>
    <p:sldId id="292" r:id="rId13"/>
    <p:sldId id="288" r:id="rId14"/>
    <p:sldId id="289" r:id="rId15"/>
    <p:sldId id="283" r:id="rId16"/>
    <p:sldId id="284" r:id="rId17"/>
    <p:sldId id="265" r:id="rId18"/>
    <p:sldId id="267" r:id="rId19"/>
    <p:sldId id="269" r:id="rId20"/>
    <p:sldId id="279" r:id="rId21"/>
    <p:sldId id="270" r:id="rId22"/>
    <p:sldId id="280" r:id="rId23"/>
    <p:sldId id="271" r:id="rId24"/>
    <p:sldId id="272" r:id="rId25"/>
    <p:sldId id="273" r:id="rId26"/>
    <p:sldId id="274" r:id="rId27"/>
    <p:sldId id="262" r:id="rId28"/>
    <p:sldId id="263" r:id="rId29"/>
    <p:sldId id="261" r:id="rId30"/>
    <p:sldId id="281" r:id="rId31"/>
    <p:sldId id="291" r:id="rId3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eur\Bureau\Direction%20des%20ISET\evolution%20SECONDAIRE%20ET%20TERTIAIRE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Office_Excel_Worksheet7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I:\aaaaaaaaaaaaaahhhhhhhhhhhh\&#1610;&#1593;&#1581;&#1605;&#1607;&#1590;&#1609;&#1601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I:\aaaaaaaaaaaaaahhhhhhhhhhhh\&#1610;&#1593;&#1581;&#1605;&#1607;&#1590;&#1609;&#1601;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travail\&#1575;&#1583;&#1575;&#1585;&#1577;%20&#1575;&#1604;&#1588;&#1585;&#1575;&#1603;&#1577;%20&#1605;&#1593;%20&#1575;&#1604;&#1605;&#1581;&#1610;&#1591;\tableau%20&#1591;&#1575;&#1604;&#1576;&#1610;%20&#1575;&#1604;&#1588;&#1594;&#1604;%20+%20&#1575;&#1604;&#1582;&#1585;&#1610;&#1580;&#1610;&#1606;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Users\AZE\Desktop\Direction%20des%20ISET\&#1578;&#1591;&#1608;&#1585;%20&#1575;&#1593;&#1578;&#1605;&#1575;&#1583;&#1575;&#1578;%20&#1575;&#1604;&#1593;&#1606;&#1608;&#1575;&#1606;%20&#1575;&#1604;&#1571;&#1608;&#1604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istrateur\Bureau\Direction%20des%20ISET\evolution%20SECONDAIRE%20ET%20TERTIAIRE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AZE\Desktop\Direction%20des%20ISET\Stat_Tech%20depuis%202002%20maitre%20tech%20depuis%202004.xls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Office_Excel_Worksheet2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Office_Excel_Worksheet4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Office_Excel_Worksheet5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Office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hart>
    <c:title>
      <c:tx>
        <c:rich>
          <a:bodyPr/>
          <a:lstStyle/>
          <a:p>
            <a:pPr>
              <a:defRPr lang="fr-FR" sz="3200" b="1">
                <a:solidFill>
                  <a:srgbClr val="FFFFCC"/>
                </a:solidFill>
                <a:latin typeface="+mn-lt"/>
                <a:ea typeface="+mn-ea"/>
                <a:cs typeface="+mn-cs"/>
              </a:defRPr>
            </a:pPr>
            <a:r>
              <a:rPr lang="fr-FR" sz="3200" b="1" i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The</a:t>
            </a:r>
            <a:r>
              <a:rPr lang="fr-FR" sz="3200" b="1" i="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Evolution of </a:t>
            </a:r>
            <a:r>
              <a:rPr lang="fr-FR" sz="3200" b="1" i="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Students</a:t>
            </a:r>
            <a:r>
              <a:rPr lang="fr-FR" sz="3200" b="1" i="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3200" b="1" i="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Number</a:t>
            </a:r>
            <a:r>
              <a:rPr lang="fr-FR" sz="3200" b="1" i="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fr-FR" sz="3200" b="1" i="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Higher</a:t>
            </a:r>
            <a:r>
              <a:rPr lang="fr-FR" sz="3200" b="1" i="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Institutes of </a:t>
            </a:r>
            <a:r>
              <a:rPr lang="fr-FR" sz="3200" b="1" i="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Technilogical</a:t>
            </a:r>
            <a:r>
              <a:rPr lang="fr-FR" sz="3200" b="1" i="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3200" b="1" i="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Studies</a:t>
            </a:r>
            <a:endParaRPr lang="ar-TN" sz="3200" b="1" i="0" dirty="0">
              <a:solidFill>
                <a:srgbClr val="FFFFCC"/>
              </a:solidFill>
              <a:latin typeface="+mn-lt"/>
              <a:ea typeface="+mn-ea"/>
              <a:cs typeface="+mn-cs"/>
            </a:endParaRPr>
          </a:p>
        </c:rich>
      </c:tx>
      <c:layout/>
      <c:spPr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'11-12'!$A$5</c:f>
              <c:strCache>
                <c:ptCount val="1"/>
                <c:pt idx="0">
                  <c:v>عدد الطلبة</c:v>
                </c:pt>
              </c:strCache>
            </c:strRef>
          </c:tx>
          <c:cat>
            <c:strRef>
              <c:f>'11-12'!$B$4:$Y$4</c:f>
              <c:strCache>
                <c:ptCount val="24"/>
                <c:pt idx="0">
                  <c:v>رادس</c:v>
                </c:pt>
                <c:pt idx="1">
                  <c:v>نابل</c:v>
                </c:pt>
                <c:pt idx="2">
                  <c:v>الشرقية</c:v>
                </c:pt>
                <c:pt idx="3">
                  <c:v>في المواصلات</c:v>
                </c:pt>
                <c:pt idx="4">
                  <c:v>سوسة</c:v>
                </c:pt>
                <c:pt idx="5">
                  <c:v>المهدية</c:v>
                </c:pt>
                <c:pt idx="6">
                  <c:v>صفاقس</c:v>
                </c:pt>
                <c:pt idx="7">
                  <c:v>القيروان</c:v>
                </c:pt>
                <c:pt idx="8">
                  <c:v>قصرهلال</c:v>
                </c:pt>
                <c:pt idx="9">
                  <c:v>قفصة</c:v>
                </c:pt>
                <c:pt idx="10">
                  <c:v>قابس</c:v>
                </c:pt>
                <c:pt idx="11">
                  <c:v>جربة</c:v>
                </c:pt>
                <c:pt idx="12">
                  <c:v>الكاف</c:v>
                </c:pt>
                <c:pt idx="13">
                  <c:v>جندوبة</c:v>
                </c:pt>
                <c:pt idx="14">
                  <c:v>زغوان</c:v>
                </c:pt>
                <c:pt idx="15">
                  <c:v>سيدي بوزيد</c:v>
                </c:pt>
                <c:pt idx="16">
                  <c:v>قبلي</c:v>
                </c:pt>
                <c:pt idx="17">
                  <c:v>سليانة </c:v>
                </c:pt>
                <c:pt idx="18">
                  <c:v>باجة</c:v>
                </c:pt>
                <c:pt idx="19">
                  <c:v>القصرين</c:v>
                </c:pt>
                <c:pt idx="20">
                  <c:v>تطاوين</c:v>
                </c:pt>
                <c:pt idx="21">
                  <c:v>بنزرت</c:v>
                </c:pt>
                <c:pt idx="22">
                  <c:v>مدنين</c:v>
                </c:pt>
                <c:pt idx="23">
                  <c:v>توزر</c:v>
                </c:pt>
              </c:strCache>
            </c:strRef>
          </c:cat>
          <c:val>
            <c:numRef>
              <c:f>'11-12'!$B$5:$Y$5</c:f>
              <c:numCache>
                <c:formatCode>General</c:formatCode>
                <c:ptCount val="24"/>
                <c:pt idx="0">
                  <c:v>2534</c:v>
                </c:pt>
                <c:pt idx="1">
                  <c:v>2086</c:v>
                </c:pt>
                <c:pt idx="2">
                  <c:v>1176</c:v>
                </c:pt>
                <c:pt idx="3">
                  <c:v>796</c:v>
                </c:pt>
                <c:pt idx="4">
                  <c:v>1543</c:v>
                </c:pt>
                <c:pt idx="5">
                  <c:v>1413</c:v>
                </c:pt>
                <c:pt idx="6">
                  <c:v>2278</c:v>
                </c:pt>
                <c:pt idx="7">
                  <c:v>1049</c:v>
                </c:pt>
                <c:pt idx="8">
                  <c:v>830</c:v>
                </c:pt>
                <c:pt idx="9">
                  <c:v>925</c:v>
                </c:pt>
                <c:pt idx="10">
                  <c:v>1436</c:v>
                </c:pt>
                <c:pt idx="11">
                  <c:v>1004</c:v>
                </c:pt>
                <c:pt idx="12">
                  <c:v>1213</c:v>
                </c:pt>
                <c:pt idx="13">
                  <c:v>1256</c:v>
                </c:pt>
                <c:pt idx="14">
                  <c:v>1061</c:v>
                </c:pt>
                <c:pt idx="15">
                  <c:v>592</c:v>
                </c:pt>
                <c:pt idx="16">
                  <c:v>441</c:v>
                </c:pt>
                <c:pt idx="17">
                  <c:v>1009</c:v>
                </c:pt>
                <c:pt idx="18">
                  <c:v>1294</c:v>
                </c:pt>
                <c:pt idx="19">
                  <c:v>1006</c:v>
                </c:pt>
                <c:pt idx="20">
                  <c:v>236</c:v>
                </c:pt>
                <c:pt idx="21">
                  <c:v>1567</c:v>
                </c:pt>
                <c:pt idx="22">
                  <c:v>431</c:v>
                </c:pt>
                <c:pt idx="23">
                  <c:v>358</c:v>
                </c:pt>
              </c:numCache>
            </c:numRef>
          </c:val>
        </c:ser>
        <c:axId val="119242752"/>
        <c:axId val="119244288"/>
      </c:barChart>
      <c:catAx>
        <c:axId val="119242752"/>
        <c:scaling>
          <c:orientation val="minMax"/>
        </c:scaling>
        <c:axPos val="b"/>
        <c:tickLblPos val="nextTo"/>
        <c:txPr>
          <a:bodyPr/>
          <a:lstStyle/>
          <a:p>
            <a:pPr>
              <a:defRPr lang="fr-FR"/>
            </a:pPr>
            <a:endParaRPr lang="en-US"/>
          </a:p>
        </c:txPr>
        <c:crossAx val="119244288"/>
        <c:crosses val="autoZero"/>
        <c:auto val="1"/>
        <c:lblAlgn val="ctr"/>
        <c:lblOffset val="100"/>
      </c:catAx>
      <c:valAx>
        <c:axId val="11924428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fr-FR"/>
            </a:pPr>
            <a:endParaRPr lang="en-US"/>
          </a:p>
        </c:txPr>
        <c:crossAx val="119242752"/>
        <c:crosses val="autoZero"/>
        <c:crossBetween val="between"/>
      </c:valAx>
    </c:plotArea>
    <c:plotVisOnly val="1"/>
    <c:dispBlanksAs val="gap"/>
  </c:chart>
  <c:spPr>
    <a:solidFill>
      <a:srgbClr val="FFFFCC"/>
    </a:solidFill>
  </c:spPr>
  <c:txPr>
    <a:bodyPr/>
    <a:lstStyle/>
    <a:p>
      <a:pPr>
        <a:defRPr sz="1800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hart>
    <c:autoTitleDeleted val="1"/>
    <c:plotArea>
      <c:layout>
        <c:manualLayout>
          <c:layoutTarget val="inner"/>
          <c:xMode val="edge"/>
          <c:yMode val="edge"/>
          <c:x val="1.7952347839056686E-2"/>
          <c:y val="0.21964181319924339"/>
          <c:w val="0.93429730344824924"/>
          <c:h val="0.59565328074368606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عدد المقبولين بمناظرة النسيج</c:v>
                </c:pt>
              </c:strCache>
            </c:strRef>
          </c:tx>
          <c:dLbls>
            <c:dLbl>
              <c:idx val="0"/>
              <c:layout>
                <c:manualLayout>
                  <c:x val="-2.5236594534892135E-2"/>
                  <c:y val="-8.1690359384853778E-2"/>
                </c:manualLayout>
              </c:layout>
              <c:showVal val="1"/>
            </c:dLbl>
            <c:dLbl>
              <c:idx val="1"/>
              <c:layout>
                <c:manualLayout>
                  <c:x val="-3.2659122339272192E-2"/>
                  <c:y val="-0.10329821448984419"/>
                </c:manualLayout>
              </c:layout>
              <c:showVal val="1"/>
            </c:dLbl>
            <c:dLbl>
              <c:idx val="2"/>
              <c:layout>
                <c:manualLayout>
                  <c:x val="-2.2267583413140193E-2"/>
                  <c:y val="-9.6901506696907475E-2"/>
                </c:manualLayout>
              </c:layout>
              <c:showVal val="1"/>
            </c:dLbl>
            <c:dLbl>
              <c:idx val="3"/>
              <c:layout>
                <c:manualLayout>
                  <c:x val="-2.9690111217520212E-2"/>
                  <c:y val="-0.10348907901345011"/>
                </c:manualLayout>
              </c:layout>
              <c:showVal val="1"/>
            </c:dLbl>
            <c:dLbl>
              <c:idx val="4"/>
              <c:layout>
                <c:manualLayout>
                  <c:x val="-2.8205605656644216E-2"/>
                  <c:y val="-8.3822480888660178E-2"/>
                </c:manualLayout>
              </c:layout>
              <c:showVal val="1"/>
            </c:dLbl>
            <c:dLbl>
              <c:idx val="5"/>
              <c:layout>
                <c:manualLayout>
                  <c:x val="-2.8205605656644216E-2"/>
                  <c:y val="-8.5764424431895248E-2"/>
                </c:manualLayout>
              </c:layout>
              <c:showVal val="1"/>
            </c:dLbl>
            <c:dLbl>
              <c:idx val="6"/>
              <c:layout>
                <c:manualLayout>
                  <c:x val="-3.5628133461024301E-2"/>
                  <c:y val="-8.1595270404567571E-2"/>
                </c:manualLayout>
              </c:layout>
              <c:showVal val="1"/>
            </c:dLbl>
            <c:dLbl>
              <c:idx val="7"/>
              <c:layout>
                <c:manualLayout>
                  <c:x val="-4.0081650143652232E-2"/>
                  <c:y val="-4.9040511727078913E-2"/>
                </c:manualLayout>
              </c:layout>
              <c:showVal val="1"/>
            </c:dLbl>
            <c:dLbl>
              <c:idx val="8"/>
              <c:layout>
                <c:manualLayout>
                  <c:x val="-3.7112639021900214E-2"/>
                  <c:y val="-4.4776119402985114E-2"/>
                </c:manualLayout>
              </c:layout>
              <c:showVal val="1"/>
            </c:dLbl>
            <c:dLbl>
              <c:idx val="9"/>
              <c:layout>
                <c:manualLayout>
                  <c:x val="-4.1566155704528207E-2"/>
                  <c:y val="-5.1172707889125903E-2"/>
                </c:manualLayout>
              </c:layout>
              <c:showVal val="1"/>
            </c:dLbl>
            <c:txPr>
              <a:bodyPr/>
              <a:lstStyle/>
              <a:p>
                <a:pPr>
                  <a:defRPr lang="fr-FR"/>
                </a:pPr>
                <a:endParaRPr lang="en-US"/>
              </a:p>
            </c:txPr>
            <c:showVal val="1"/>
          </c:dLbls>
          <c:cat>
            <c:numRef>
              <c:f>Sheet1!$B$1:$H$1</c:f>
              <c:numCache>
                <c:formatCode>General</c:formatCode>
                <c:ptCount val="7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</c:numCache>
            </c:numRef>
          </c:cat>
          <c:val>
            <c:numRef>
              <c:f>Sheet1!$B$2:$H$2</c:f>
              <c:numCache>
                <c:formatCode>General</c:formatCode>
                <c:ptCount val="7"/>
                <c:pt idx="0">
                  <c:v>5</c:v>
                </c:pt>
                <c:pt idx="1">
                  <c:v>4</c:v>
                </c:pt>
                <c:pt idx="2">
                  <c:v>5</c:v>
                </c:pt>
                <c:pt idx="3">
                  <c:v>10</c:v>
                </c:pt>
                <c:pt idx="4">
                  <c:v>6</c:v>
                </c:pt>
                <c:pt idx="5">
                  <c:v>10</c:v>
                </c:pt>
                <c:pt idx="6">
                  <c:v>10</c:v>
                </c:pt>
              </c:numCache>
            </c:numRef>
          </c:val>
        </c:ser>
        <c:dLbls>
          <c:showVal val="1"/>
        </c:dLbls>
        <c:marker val="1"/>
        <c:axId val="132168704"/>
        <c:axId val="131322624"/>
      </c:lineChart>
      <c:catAx>
        <c:axId val="132168704"/>
        <c:scaling>
          <c:orientation val="maxMin"/>
        </c:scaling>
        <c:axPos val="b"/>
        <c:title>
          <c:tx>
            <c:rich>
              <a:bodyPr/>
              <a:lstStyle/>
              <a:p>
                <a:pPr>
                  <a:defRPr lang="fr-FR"/>
                </a:pPr>
                <a:r>
                  <a:rPr lang="fr-FR" dirty="0" err="1" smtClean="0"/>
                  <a:t>year</a:t>
                </a:r>
                <a:endParaRPr lang="ar-TN" dirty="0"/>
              </a:p>
            </c:rich>
          </c:tx>
          <c:layout>
            <c:manualLayout>
              <c:xMode val="edge"/>
              <c:yMode val="edge"/>
              <c:x val="4.0233607405789132E-4"/>
              <c:y val="0.83324456985631357"/>
            </c:manualLayout>
          </c:layout>
        </c:title>
        <c:numFmt formatCode="General" sourceLinked="1"/>
        <c:tickLblPos val="nextTo"/>
        <c:txPr>
          <a:bodyPr rot="0" vert="horz"/>
          <a:lstStyle/>
          <a:p>
            <a:pPr>
              <a:defRPr lang="fr-FR"/>
            </a:pPr>
            <a:endParaRPr lang="en-US"/>
          </a:p>
        </c:txPr>
        <c:crossAx val="131322624"/>
        <c:crossesAt val="0"/>
        <c:auto val="1"/>
        <c:lblAlgn val="ctr"/>
        <c:lblOffset val="100"/>
        <c:tickLblSkip val="1"/>
        <c:tickMarkSkip val="1"/>
      </c:catAx>
      <c:valAx>
        <c:axId val="131322624"/>
        <c:scaling>
          <c:orientation val="minMax"/>
          <c:min val="0"/>
        </c:scaling>
        <c:axPos val="r"/>
        <c:title>
          <c:tx>
            <c:rich>
              <a:bodyPr rot="0" vert="horz"/>
              <a:lstStyle/>
              <a:p>
                <a:pPr>
                  <a:defRPr lang="fr-FR"/>
                </a:pPr>
                <a:r>
                  <a:rPr lang="fr-FR" dirty="0" err="1" smtClean="0"/>
                  <a:t>number</a:t>
                </a:r>
                <a:endParaRPr lang="ar-TN" dirty="0"/>
              </a:p>
            </c:rich>
          </c:tx>
          <c:layout>
            <c:manualLayout>
              <c:xMode val="edge"/>
              <c:yMode val="edge"/>
              <c:x val="0.95059927853029869"/>
              <c:y val="0.37167893838013388"/>
            </c:manualLayout>
          </c:layout>
        </c:title>
        <c:numFmt formatCode="General" sourceLinked="1"/>
        <c:majorTickMark val="none"/>
        <c:tickLblPos val="none"/>
        <c:txPr>
          <a:bodyPr rot="0" vert="horz"/>
          <a:lstStyle/>
          <a:p>
            <a:pPr>
              <a:defRPr lang="fr-FR"/>
            </a:pPr>
            <a:endParaRPr lang="en-US"/>
          </a:p>
        </c:txPr>
        <c:crossAx val="132168704"/>
        <c:crosses val="autoZero"/>
        <c:crossBetween val="between"/>
        <c:majorUnit val="25"/>
      </c:valAx>
    </c:plotArea>
    <c:plotVisOnly val="1"/>
    <c:dispBlanksAs val="gap"/>
  </c:chart>
  <c:spPr>
    <a:solidFill>
      <a:srgbClr val="FFFFCC"/>
    </a:solidFill>
  </c:spPr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hart>
    <c:title>
      <c:tx>
        <c:rich>
          <a:bodyPr/>
          <a:lstStyle/>
          <a:p>
            <a:pPr>
              <a:defRPr lang="fr-FR" sz="3200" b="1">
                <a:solidFill>
                  <a:srgbClr val="FFFFCC"/>
                </a:solidFill>
                <a:latin typeface="+mn-lt"/>
                <a:ea typeface="+mn-ea"/>
                <a:cs typeface="+mn-cs"/>
              </a:defRPr>
            </a:pPr>
            <a:endParaRPr lang="ar-TN" sz="2000" b="1" dirty="0" smtClean="0">
              <a:solidFill>
                <a:srgbClr val="FFFFCC"/>
              </a:solidFill>
              <a:latin typeface="+mn-lt"/>
              <a:ea typeface="+mn-ea"/>
              <a:cs typeface="+mn-cs"/>
            </a:endParaRPr>
          </a:p>
          <a:p>
            <a:pPr>
              <a:defRPr lang="fr-FR" sz="3200" b="1">
                <a:solidFill>
                  <a:srgbClr val="FFFFCC"/>
                </a:solidFill>
                <a:latin typeface="+mn-lt"/>
                <a:ea typeface="+mn-ea"/>
                <a:cs typeface="+mn-cs"/>
              </a:defRPr>
            </a:pPr>
            <a:r>
              <a:rPr lang="fr-FR" sz="3200" b="1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fr-FR" sz="3200" b="1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Annual</a:t>
            </a:r>
            <a:r>
              <a:rPr lang="fr-FR" sz="3200" b="1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3200" b="1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Growth</a:t>
            </a:r>
            <a:r>
              <a:rPr lang="fr-FR" sz="3200" b="1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fr-FR" sz="3200" b="1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Incubators</a:t>
            </a:r>
            <a:endParaRPr lang="ar-TN" sz="3200" b="1" dirty="0" smtClean="0">
              <a:solidFill>
                <a:srgbClr val="FFFFCC"/>
              </a:solidFill>
              <a:latin typeface="+mn-lt"/>
              <a:ea typeface="+mn-ea"/>
              <a:cs typeface="+mn-cs"/>
            </a:endParaRPr>
          </a:p>
          <a:p>
            <a:pPr>
              <a:defRPr lang="fr-FR" sz="3200" b="1">
                <a:solidFill>
                  <a:srgbClr val="FFFFCC"/>
                </a:solidFill>
                <a:latin typeface="+mn-lt"/>
                <a:ea typeface="+mn-ea"/>
                <a:cs typeface="+mn-cs"/>
              </a:defRPr>
            </a:pPr>
            <a:endParaRPr lang="fr-FR" sz="1800" b="1" dirty="0">
              <a:solidFill>
                <a:srgbClr val="FFFFCC"/>
              </a:solidFill>
              <a:latin typeface="+mn-lt"/>
              <a:ea typeface="+mn-ea"/>
              <a:cs typeface="+mn-cs"/>
            </a:endParaRPr>
          </a:p>
        </c:rich>
      </c:tx>
      <c:overlay val="1"/>
      <c:spPr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c:spPr>
    </c:title>
    <c:plotArea>
      <c:layout>
        <c:manualLayout>
          <c:layoutTarget val="inner"/>
          <c:xMode val="edge"/>
          <c:yMode val="edge"/>
          <c:x val="4.7672672672672667E-2"/>
          <c:y val="0.1763888888888889"/>
          <c:w val="0.84404552279552625"/>
          <c:h val="0.7298585593467487"/>
        </c:manualLayout>
      </c:layout>
      <c:lineChart>
        <c:grouping val="stacked"/>
        <c:ser>
          <c:idx val="0"/>
          <c:order val="0"/>
          <c:dLbls>
            <c:txPr>
              <a:bodyPr/>
              <a:lstStyle/>
              <a:p>
                <a:pPr>
                  <a:defRPr lang="fr-FR"/>
                </a:pPr>
                <a:endParaRPr lang="en-US"/>
              </a:p>
            </c:txPr>
            <c:dLblPos val="t"/>
            <c:showVal val="1"/>
          </c:dLbls>
          <c:cat>
            <c:numRef>
              <c:f>Feuil3!$P$31:$X$31</c:f>
              <c:numCache>
                <c:formatCode>General</c:formatCode>
                <c:ptCount val="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Feuil3!$P$32:$X$32</c:f>
              <c:numCache>
                <c:formatCode>General</c:formatCode>
                <c:ptCount val="9"/>
                <c:pt idx="0">
                  <c:v>2</c:v>
                </c:pt>
                <c:pt idx="1">
                  <c:v>3</c:v>
                </c:pt>
                <c:pt idx="2">
                  <c:v>9</c:v>
                </c:pt>
                <c:pt idx="3">
                  <c:v>15</c:v>
                </c:pt>
                <c:pt idx="4">
                  <c:v>21</c:v>
                </c:pt>
                <c:pt idx="5">
                  <c:v>23</c:v>
                </c:pt>
                <c:pt idx="6">
                  <c:v>24</c:v>
                </c:pt>
                <c:pt idx="7">
                  <c:v>36</c:v>
                </c:pt>
                <c:pt idx="8">
                  <c:v>42</c:v>
                </c:pt>
              </c:numCache>
            </c:numRef>
          </c:val>
        </c:ser>
        <c:marker val="1"/>
        <c:axId val="129146240"/>
        <c:axId val="129184896"/>
      </c:lineChart>
      <c:catAx>
        <c:axId val="129146240"/>
        <c:scaling>
          <c:orientation val="maxMin"/>
        </c:scaling>
        <c:axPos val="b"/>
        <c:numFmt formatCode="General" sourceLinked="0"/>
        <c:tickLblPos val="nextTo"/>
        <c:txPr>
          <a:bodyPr/>
          <a:lstStyle/>
          <a:p>
            <a:pPr>
              <a:defRPr lang="fr-FR"/>
            </a:pPr>
            <a:endParaRPr lang="en-US"/>
          </a:p>
        </c:txPr>
        <c:crossAx val="129184896"/>
        <c:crosses val="autoZero"/>
        <c:auto val="1"/>
        <c:lblAlgn val="ctr"/>
        <c:lblOffset val="100"/>
        <c:tickLblSkip val="2"/>
        <c:tickMarkSkip val="2"/>
      </c:catAx>
      <c:valAx>
        <c:axId val="129184896"/>
        <c:scaling>
          <c:orientation val="minMax"/>
        </c:scaling>
        <c:axPos val="r"/>
        <c:majorGridlines/>
        <c:numFmt formatCode="General" sourceLinked="1"/>
        <c:tickLblPos val="nextTo"/>
        <c:txPr>
          <a:bodyPr/>
          <a:lstStyle/>
          <a:p>
            <a:pPr>
              <a:defRPr lang="fr-FR"/>
            </a:pPr>
            <a:endParaRPr lang="en-US"/>
          </a:p>
        </c:txPr>
        <c:crossAx val="129146240"/>
        <c:crosses val="autoZero"/>
        <c:crossBetween val="between"/>
      </c:valAx>
    </c:plotArea>
    <c:plotVisOnly val="1"/>
  </c:chart>
  <c:spPr>
    <a:solidFill>
      <a:srgbClr val="FFFFCC"/>
    </a:solidFill>
  </c:spPr>
  <c:txPr>
    <a:bodyPr/>
    <a:lstStyle/>
    <a:p>
      <a:pPr>
        <a:defRPr sz="180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hart>
    <c:title>
      <c:tx>
        <c:rich>
          <a:bodyPr/>
          <a:lstStyle/>
          <a:p>
            <a:pPr>
              <a:defRPr lang="fr-FR" sz="3600">
                <a:solidFill>
                  <a:srgbClr val="FFFFCC"/>
                </a:solidFill>
                <a:latin typeface="+mn-lt"/>
                <a:ea typeface="+mn-ea"/>
                <a:cs typeface="+mn-cs"/>
              </a:defRPr>
            </a:pPr>
            <a:r>
              <a:rPr lang="fr-FR" sz="360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Incubators</a:t>
            </a:r>
            <a:r>
              <a:rPr lang="fr-FR" sz="360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360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Activities</a:t>
            </a:r>
            <a:endParaRPr lang="fr-FR" sz="3600" dirty="0">
              <a:solidFill>
                <a:srgbClr val="FFFFCC"/>
              </a:solidFill>
              <a:latin typeface="+mn-lt"/>
              <a:ea typeface="+mn-ea"/>
              <a:cs typeface="+mn-cs"/>
            </a:endParaRPr>
          </a:p>
        </c:rich>
      </c:tx>
      <c:spPr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c:spPr>
    </c:title>
    <c:plotArea>
      <c:layout>
        <c:manualLayout>
          <c:layoutTarget val="inner"/>
          <c:xMode val="edge"/>
          <c:yMode val="edge"/>
          <c:x val="0.3221849715837522"/>
          <c:y val="0.17756181746708991"/>
          <c:w val="0.60990400879987205"/>
          <c:h val="0.77151228679086059"/>
        </c:manualLayout>
      </c:layout>
      <c:barChart>
        <c:barDir val="col"/>
        <c:grouping val="clustered"/>
        <c:ser>
          <c:idx val="0"/>
          <c:order val="0"/>
          <c:dPt>
            <c:idx val="0"/>
            <c:spPr>
              <a:solidFill>
                <a:schemeClr val="accent5">
                  <a:lumMod val="20000"/>
                  <a:lumOff val="80000"/>
                </a:schemeClr>
              </a:solidFill>
            </c:spPr>
          </c:dPt>
          <c:dPt>
            <c:idx val="1"/>
            <c:spPr>
              <a:solidFill>
                <a:schemeClr val="accent5">
                  <a:lumMod val="40000"/>
                  <a:lumOff val="60000"/>
                </a:schemeClr>
              </a:solidFill>
            </c:spPr>
          </c:dPt>
          <c:dPt>
            <c:idx val="2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Pt>
            <c:idx val="3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4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5"/>
            <c:spPr>
              <a:solidFill>
                <a:schemeClr val="accent6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9.9386880931717054E-4"/>
                  <c:y val="-3.0481242298801437E-2"/>
                </c:manualLayout>
              </c:layout>
              <c:showVal val="1"/>
            </c:dLbl>
            <c:dLbl>
              <c:idx val="1"/>
              <c:layout>
                <c:manualLayout>
                  <c:x val="5.442777488330902E-3"/>
                  <c:y val="-1.9937089823130721E-2"/>
                </c:manualLayout>
              </c:layout>
              <c:showVal val="1"/>
            </c:dLbl>
            <c:dLbl>
              <c:idx val="2"/>
              <c:layout>
                <c:manualLayout>
                  <c:x val="9.9386880931717054E-4"/>
                  <c:y val="-2.784870371794473E-2"/>
                </c:manualLayout>
              </c:layout>
              <c:showVal val="1"/>
            </c:dLbl>
            <c:dLbl>
              <c:idx val="3"/>
              <c:layout>
                <c:manualLayout>
                  <c:x val="-3.3857319451718643E-4"/>
                  <c:y val="-2.9911925043615686E-2"/>
                </c:manualLayout>
              </c:layout>
              <c:showVal val="1"/>
            </c:dLbl>
            <c:dLbl>
              <c:idx val="4"/>
              <c:layout>
                <c:manualLayout>
                  <c:x val="3.9974398176188712E-3"/>
                  <c:y val="-1.2270000613083653E-2"/>
                </c:manualLayout>
              </c:layout>
              <c:showVal val="1"/>
            </c:dLbl>
            <c:dLbl>
              <c:idx val="5"/>
              <c:layout>
                <c:manualLayout>
                  <c:x val="5.442777488330902E-3"/>
                  <c:y val="-2.0523771874770686E-2"/>
                </c:manualLayout>
              </c:layout>
              <c:showVal val="1"/>
            </c:dLbl>
            <c:txPr>
              <a:bodyPr/>
              <a:lstStyle/>
              <a:p>
                <a:pPr>
                  <a:defRPr lang="fr-FR" sz="1400" b="1">
                    <a:solidFill>
                      <a:schemeClr val="accent5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Feuil3!$E$28:$J$28</c:f>
              <c:strCache>
                <c:ptCount val="6"/>
                <c:pt idx="0">
                  <c:v>مواطن الشغل بالمؤسّسات المنتصبة</c:v>
                </c:pt>
                <c:pt idx="1">
                  <c:v>مشاريع في المتابعة خارج المحضنة</c:v>
                </c:pt>
                <c:pt idx="2">
                  <c:v>مشاريع  في الإيواء</c:v>
                </c:pt>
                <c:pt idx="3">
                  <c:v>مشـاريع  في الاحتضان</c:v>
                </c:pt>
                <c:pt idx="4">
                  <c:v>تكويـن البـاعثين</c:v>
                </c:pt>
                <c:pt idx="5">
                  <c:v>طـاقة الاستيعاب</c:v>
                </c:pt>
              </c:strCache>
            </c:strRef>
          </c:cat>
          <c:val>
            <c:numRef>
              <c:f>Feuil3!$E$29:$J$29</c:f>
              <c:numCache>
                <c:formatCode>General</c:formatCode>
                <c:ptCount val="6"/>
                <c:pt idx="0">
                  <c:v>1223</c:v>
                </c:pt>
                <c:pt idx="1">
                  <c:v>96</c:v>
                </c:pt>
                <c:pt idx="2">
                  <c:v>202</c:v>
                </c:pt>
                <c:pt idx="3">
                  <c:v>436</c:v>
                </c:pt>
                <c:pt idx="4">
                  <c:v>1076</c:v>
                </c:pt>
                <c:pt idx="5">
                  <c:v>372</c:v>
                </c:pt>
              </c:numCache>
            </c:numRef>
          </c:val>
        </c:ser>
        <c:dLbls>
          <c:showVal val="1"/>
        </c:dLbls>
        <c:gapWidth val="175"/>
        <c:axId val="129215872"/>
        <c:axId val="129221760"/>
      </c:barChart>
      <c:catAx>
        <c:axId val="129215872"/>
        <c:scaling>
          <c:orientation val="maxMin"/>
        </c:scaling>
        <c:delete val="1"/>
        <c:axPos val="b"/>
        <c:tickLblPos val="nextTo"/>
        <c:crossAx val="129221760"/>
        <c:crosses val="autoZero"/>
        <c:auto val="1"/>
        <c:lblAlgn val="ctr"/>
        <c:lblOffset val="100"/>
      </c:catAx>
      <c:valAx>
        <c:axId val="129221760"/>
        <c:scaling>
          <c:orientation val="minMax"/>
        </c:scaling>
        <c:axPos val="r"/>
        <c:majorGridlines/>
        <c:numFmt formatCode="General" sourceLinked="1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lang="fr-FR" sz="1400" b="1"/>
            </a:pPr>
            <a:endParaRPr lang="en-US"/>
          </a:p>
        </c:txPr>
        <c:crossAx val="1292158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16320463283444739"/>
          <c:w val="0.30605966464039652"/>
          <c:h val="0.78218391355621819"/>
        </c:manualLayout>
      </c:layout>
      <c:spPr>
        <a:solidFill>
          <a:srgbClr val="FFFF99"/>
        </a:solidFill>
        <a:ln w="25400" cap="flat" cmpd="sng" algn="ctr">
          <a:noFill/>
          <a:prstDash val="solid"/>
        </a:ln>
        <a:effectLst/>
      </c:spPr>
      <c:txPr>
        <a:bodyPr/>
        <a:lstStyle/>
        <a:p>
          <a:pPr>
            <a:defRPr lang="fr-FR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</c:chart>
  <c:spPr>
    <a:solidFill>
      <a:srgbClr val="FFFFCC"/>
    </a:solidFill>
  </c:spPr>
  <c:txPr>
    <a:bodyPr/>
    <a:lstStyle/>
    <a:p>
      <a:pPr>
        <a:defRPr sz="1800"/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hart>
    <c:title>
      <c:tx>
        <c:rich>
          <a:bodyPr/>
          <a:lstStyle/>
          <a:p>
            <a:pPr>
              <a:defRPr lang="fr-FR" sz="3200">
                <a:solidFill>
                  <a:srgbClr val="FFFFCC"/>
                </a:solidFill>
                <a:latin typeface="+mn-lt"/>
                <a:ea typeface="+mn-ea"/>
                <a:cs typeface="+mn-cs"/>
              </a:defRPr>
            </a:pPr>
            <a:r>
              <a:rPr lang="fr-FR" sz="320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Employability</a:t>
            </a:r>
            <a:r>
              <a:rPr lang="fr-FR" sz="320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320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Percentage</a:t>
            </a:r>
            <a:r>
              <a:rPr lang="fr-FR" sz="320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of The Higher Institutes of </a:t>
            </a:r>
            <a:r>
              <a:rPr lang="fr-FR" sz="320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Technological</a:t>
            </a:r>
            <a:r>
              <a:rPr lang="fr-FR" sz="320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320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Studies</a:t>
            </a:r>
            <a:r>
              <a:rPr lang="fr-FR" sz="320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</a:t>
            </a:r>
            <a:endParaRPr lang="ar-TN" sz="3200" dirty="0">
              <a:solidFill>
                <a:srgbClr val="FFFFCC"/>
              </a:solidFill>
              <a:latin typeface="+mn-lt"/>
              <a:ea typeface="+mn-ea"/>
              <a:cs typeface="+mn-cs"/>
            </a:endParaRPr>
          </a:p>
        </c:rich>
      </c:tx>
      <c:spPr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c:spPr>
    </c:title>
    <c:plotArea>
      <c:layout>
        <c:manualLayout>
          <c:layoutTarget val="inner"/>
          <c:xMode val="edge"/>
          <c:yMode val="edge"/>
          <c:x val="8.7417760279964979E-2"/>
          <c:y val="0.15620839256465369"/>
          <c:w val="0.90733694225721651"/>
          <c:h val="0.70183620615867803"/>
        </c:manualLayout>
      </c:layout>
      <c:lineChart>
        <c:grouping val="stacked"/>
        <c:ser>
          <c:idx val="0"/>
          <c:order val="0"/>
          <c:tx>
            <c:strRef>
              <c:f>Feuil1!$F$3</c:f>
              <c:strCache>
                <c:ptCount val="1"/>
                <c:pt idx="0">
                  <c:v>نسبة التشغيلية</c:v>
                </c:pt>
              </c:strCache>
            </c:strRef>
          </c:tx>
          <c:cat>
            <c:strRef>
              <c:f>Feuil1!$C$4:$C$27</c:f>
              <c:strCache>
                <c:ptCount val="24"/>
                <c:pt idx="0">
                  <c:v>رادس</c:v>
                </c:pt>
                <c:pt idx="1">
                  <c:v>نابل</c:v>
                </c:pt>
                <c:pt idx="2">
                  <c:v>صفاقس</c:v>
                </c:pt>
                <c:pt idx="3">
                  <c:v>سوسة</c:v>
                </c:pt>
                <c:pt idx="4">
                  <c:v>قابس</c:v>
                </c:pt>
                <c:pt idx="5">
                  <c:v>بنزرت</c:v>
                </c:pt>
                <c:pt idx="6">
                  <c:v>الشرقية</c:v>
                </c:pt>
                <c:pt idx="7">
                  <c:v>القيروان</c:v>
                </c:pt>
                <c:pt idx="8">
                  <c:v>جندوبة</c:v>
                </c:pt>
                <c:pt idx="9">
                  <c:v>المهدية</c:v>
                </c:pt>
                <c:pt idx="10">
                  <c:v>قفصة</c:v>
                </c:pt>
                <c:pt idx="11">
                  <c:v>جربة</c:v>
                </c:pt>
                <c:pt idx="12">
                  <c:v>الكاف</c:v>
                </c:pt>
                <c:pt idx="13">
                  <c:v>سليانة</c:v>
                </c:pt>
                <c:pt idx="14">
                  <c:v>زغوان</c:v>
                </c:pt>
                <c:pt idx="15">
                  <c:v>قصرهلال</c:v>
                </c:pt>
                <c:pt idx="16">
                  <c:v>القصرين</c:v>
                </c:pt>
                <c:pt idx="17">
                  <c:v>قبلي</c:v>
                </c:pt>
                <c:pt idx="18">
                  <c:v>باجة</c:v>
                </c:pt>
                <c:pt idx="19">
                  <c:v>في المواصلات</c:v>
                </c:pt>
                <c:pt idx="20">
                  <c:v>توزر</c:v>
                </c:pt>
                <c:pt idx="21">
                  <c:v>مدنين</c:v>
                </c:pt>
                <c:pt idx="22">
                  <c:v>تطاوين</c:v>
                </c:pt>
                <c:pt idx="23">
                  <c:v>سيدي بوزيد</c:v>
                </c:pt>
              </c:strCache>
            </c:strRef>
          </c:cat>
          <c:val>
            <c:numRef>
              <c:f>Feuil1!$F$4:$F$27</c:f>
              <c:numCache>
                <c:formatCode>0%</c:formatCode>
                <c:ptCount val="24"/>
                <c:pt idx="0">
                  <c:v>0.90705339485827252</c:v>
                </c:pt>
                <c:pt idx="1">
                  <c:v>0.89364889155182858</c:v>
                </c:pt>
                <c:pt idx="2">
                  <c:v>0.85199485199485314</c:v>
                </c:pt>
                <c:pt idx="3">
                  <c:v>0.89522212908633547</c:v>
                </c:pt>
                <c:pt idx="4">
                  <c:v>0.74604012671594511</c:v>
                </c:pt>
                <c:pt idx="5">
                  <c:v>0.8170103092783505</c:v>
                </c:pt>
                <c:pt idx="6">
                  <c:v>0.88339670468948062</c:v>
                </c:pt>
                <c:pt idx="7">
                  <c:v>0.80350039777247417</c:v>
                </c:pt>
                <c:pt idx="8">
                  <c:v>0.79613733905579398</c:v>
                </c:pt>
                <c:pt idx="9">
                  <c:v>0.86428982173663027</c:v>
                </c:pt>
                <c:pt idx="10">
                  <c:v>0.7692919649960227</c:v>
                </c:pt>
                <c:pt idx="11">
                  <c:v>0.82478097622027635</c:v>
                </c:pt>
                <c:pt idx="12">
                  <c:v>0.82241887905604716</c:v>
                </c:pt>
                <c:pt idx="13">
                  <c:v>0.80039721946375375</c:v>
                </c:pt>
                <c:pt idx="14">
                  <c:v>0.85593220338983145</c:v>
                </c:pt>
                <c:pt idx="15">
                  <c:v>0.88970588235294112</c:v>
                </c:pt>
                <c:pt idx="16">
                  <c:v>0.72819767441860594</c:v>
                </c:pt>
                <c:pt idx="17">
                  <c:v>0.8466757123473555</c:v>
                </c:pt>
                <c:pt idx="18">
                  <c:v>0.77000000000000102</c:v>
                </c:pt>
                <c:pt idx="19">
                  <c:v>0.93006993006993011</c:v>
                </c:pt>
                <c:pt idx="20">
                  <c:v>0.7640449438202247</c:v>
                </c:pt>
                <c:pt idx="21">
                  <c:v>0.56880733944954165</c:v>
                </c:pt>
                <c:pt idx="22">
                  <c:v>0.72000000000000064</c:v>
                </c:pt>
                <c:pt idx="23">
                  <c:v>0.79746835443037978</c:v>
                </c:pt>
              </c:numCache>
            </c:numRef>
          </c:val>
        </c:ser>
        <c:marker val="1"/>
        <c:axId val="129254912"/>
        <c:axId val="129256448"/>
      </c:lineChart>
      <c:catAx>
        <c:axId val="129254912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 lang="fr-FR" sz="1600" b="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29256448"/>
        <c:crosses val="autoZero"/>
        <c:auto val="1"/>
        <c:lblAlgn val="ctr"/>
        <c:lblOffset val="100"/>
      </c:catAx>
      <c:valAx>
        <c:axId val="129256448"/>
        <c:scaling>
          <c:orientation val="minMax"/>
          <c:max val="1"/>
          <c:min val="0.5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lang="fr-FR" b="1"/>
            </a:pPr>
            <a:endParaRPr lang="en-US"/>
          </a:p>
        </c:txPr>
        <c:crossAx val="129254912"/>
        <c:crosses val="autoZero"/>
        <c:crossBetween val="between"/>
        <c:majorUnit val="0.1"/>
      </c:valAx>
    </c:plotArea>
    <c:plotVisOnly val="1"/>
  </c:chart>
  <c:spPr>
    <a:solidFill>
      <a:srgbClr val="FFFFCC"/>
    </a:solidFill>
  </c:spPr>
  <c:txPr>
    <a:bodyPr/>
    <a:lstStyle/>
    <a:p>
      <a:pPr>
        <a:defRPr sz="1800"/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hart>
    <c:autoTitleDeleted val="1"/>
    <c:plotArea>
      <c:layout/>
      <c:lineChart>
        <c:grouping val="standard"/>
        <c:ser>
          <c:idx val="0"/>
          <c:order val="0"/>
          <c:tx>
            <c:strRef>
              <c:f>Feuil2!$A$2</c:f>
              <c:strCache>
                <c:ptCount val="1"/>
                <c:pt idx="0">
                  <c:v>ميزانية العنوان الأول</c:v>
                </c:pt>
              </c:strCache>
            </c:strRef>
          </c:tx>
          <c:dLbls>
            <c:txPr>
              <a:bodyPr/>
              <a:lstStyle/>
              <a:p>
                <a:pPr>
                  <a:defRPr lang="fr-FR"/>
                </a:pPr>
                <a:endParaRPr lang="en-US"/>
              </a:p>
            </c:txPr>
            <c:dLblPos val="t"/>
            <c:showVal val="1"/>
          </c:dLbls>
          <c:cat>
            <c:numRef>
              <c:f>Feuil2!$B$1:$F$1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Feuil2!$B$2:$F$2</c:f>
              <c:numCache>
                <c:formatCode>General</c:formatCode>
                <c:ptCount val="5"/>
                <c:pt idx="0">
                  <c:v>7480</c:v>
                </c:pt>
                <c:pt idx="1">
                  <c:v>7580</c:v>
                </c:pt>
                <c:pt idx="2">
                  <c:v>7832</c:v>
                </c:pt>
                <c:pt idx="3">
                  <c:v>8110</c:v>
                </c:pt>
                <c:pt idx="4">
                  <c:v>7926</c:v>
                </c:pt>
              </c:numCache>
            </c:numRef>
          </c:val>
        </c:ser>
        <c:marker val="1"/>
        <c:axId val="129356928"/>
        <c:axId val="129358464"/>
      </c:lineChart>
      <c:catAx>
        <c:axId val="12935692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fr-FR"/>
            </a:pPr>
            <a:endParaRPr lang="en-US"/>
          </a:p>
        </c:txPr>
        <c:crossAx val="129358464"/>
        <c:crosses val="autoZero"/>
        <c:auto val="1"/>
        <c:lblAlgn val="ctr"/>
        <c:lblOffset val="100"/>
      </c:catAx>
      <c:valAx>
        <c:axId val="12935846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lang="fr-FR"/>
            </a:pPr>
            <a:endParaRPr lang="en-US"/>
          </a:p>
        </c:txPr>
        <c:crossAx val="129356928"/>
        <c:crosses val="autoZero"/>
        <c:crossBetween val="between"/>
      </c:valAx>
    </c:plotArea>
    <c:legend>
      <c:legendPos val="b"/>
      <c:txPr>
        <a:bodyPr/>
        <a:lstStyle/>
        <a:p>
          <a:pPr>
            <a:defRPr lang="fr-FR" sz="2000"/>
          </a:pPr>
          <a:endParaRPr lang="en-US"/>
        </a:p>
      </c:txPr>
    </c:legend>
    <c:plotVisOnly val="1"/>
    <c:dispBlanksAs val="gap"/>
  </c:chart>
  <c:spPr>
    <a:solidFill>
      <a:srgbClr val="FFFFCC"/>
    </a:solidFill>
  </c:spPr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hart>
    <c:title>
      <c:tx>
        <c:rich>
          <a:bodyPr/>
          <a:lstStyle/>
          <a:p>
            <a:pPr>
              <a:defRPr lang="fr-FR" sz="2800">
                <a:solidFill>
                  <a:srgbClr val="FFFFCC"/>
                </a:solidFill>
                <a:latin typeface="+mn-lt"/>
                <a:ea typeface="+mn-ea"/>
                <a:cs typeface="+mn-cs"/>
              </a:defRPr>
            </a:pPr>
            <a:r>
              <a:rPr lang="fr-FR" sz="280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Evolution of </a:t>
            </a:r>
            <a:r>
              <a:rPr lang="fr-FR" sz="280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Graduate</a:t>
            </a:r>
            <a:r>
              <a:rPr lang="fr-FR" sz="280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280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Students</a:t>
            </a:r>
            <a:r>
              <a:rPr lang="fr-FR" sz="280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280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since</a:t>
            </a:r>
            <a:r>
              <a:rPr lang="fr-FR" sz="280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The </a:t>
            </a:r>
            <a:r>
              <a:rPr lang="fr-FR" sz="280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Creation</a:t>
            </a:r>
            <a:r>
              <a:rPr lang="fr-FR" sz="280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of the </a:t>
            </a:r>
            <a:r>
              <a:rPr lang="fr-FR" sz="280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Higher</a:t>
            </a:r>
            <a:r>
              <a:rPr lang="fr-FR" sz="280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Institutes Web</a:t>
            </a:r>
            <a:endParaRPr lang="fr-FR" sz="2800" dirty="0">
              <a:solidFill>
                <a:srgbClr val="FFFFCC"/>
              </a:solidFill>
              <a:latin typeface="+mn-lt"/>
              <a:ea typeface="+mn-ea"/>
              <a:cs typeface="+mn-cs"/>
            </a:endParaRPr>
          </a:p>
        </c:rich>
      </c:tx>
      <c:layout/>
      <c:spPr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c:spPr>
    </c:title>
    <c:plotArea>
      <c:layout>
        <c:manualLayout>
          <c:layoutTarget val="inner"/>
          <c:xMode val="edge"/>
          <c:yMode val="edge"/>
          <c:x val="8.7291874024352928E-2"/>
          <c:y val="0.15495613553369975"/>
          <c:w val="0.81084526152892744"/>
          <c:h val="0.6971372342953297"/>
        </c:manualLayout>
      </c:layout>
      <c:lineChart>
        <c:grouping val="standard"/>
        <c:ser>
          <c:idx val="0"/>
          <c:order val="0"/>
          <c:tx>
            <c:strRef>
              <c:f>Feuil4!$A$42</c:f>
              <c:strCache>
                <c:ptCount val="1"/>
                <c:pt idx="0">
                  <c:v>العدد الجملي للمتخرجين</c:v>
                </c:pt>
              </c:strCache>
            </c:strRef>
          </c:tx>
          <c:dLbls>
            <c:txPr>
              <a:bodyPr/>
              <a:lstStyle/>
              <a:p>
                <a:pPr>
                  <a:defRPr lang="fr-FR" sz="1200" b="1"/>
                </a:pPr>
                <a:endParaRPr lang="en-US"/>
              </a:p>
            </c:txPr>
            <c:dLblPos val="t"/>
            <c:showVal val="1"/>
          </c:dLbls>
          <c:cat>
            <c:strRef>
              <c:f>Feuil4!$B$41:$O$41</c:f>
              <c:strCache>
                <c:ptCount val="14"/>
                <c:pt idx="0">
                  <c:v>1998-1997</c:v>
                </c:pt>
                <c:pt idx="1">
                  <c:v>1999-1998</c:v>
                </c:pt>
                <c:pt idx="2">
                  <c:v>2000-1999</c:v>
                </c:pt>
                <c:pt idx="3">
                  <c:v>2001-2000</c:v>
                </c:pt>
                <c:pt idx="4">
                  <c:v>2002-2001</c:v>
                </c:pt>
                <c:pt idx="5">
                  <c:v>2003-2002</c:v>
                </c:pt>
                <c:pt idx="6">
                  <c:v>2004-2003</c:v>
                </c:pt>
                <c:pt idx="7">
                  <c:v>2005-2004</c:v>
                </c:pt>
                <c:pt idx="8">
                  <c:v>2006-2005</c:v>
                </c:pt>
                <c:pt idx="9">
                  <c:v>2007-2006</c:v>
                </c:pt>
                <c:pt idx="10">
                  <c:v>2008-2007</c:v>
                </c:pt>
                <c:pt idx="11">
                  <c:v>2009-2008   </c:v>
                </c:pt>
                <c:pt idx="12">
                  <c:v>2010-2009 </c:v>
                </c:pt>
                <c:pt idx="13">
                  <c:v>2011-2010</c:v>
                </c:pt>
              </c:strCache>
            </c:strRef>
          </c:cat>
          <c:val>
            <c:numRef>
              <c:f>Feuil4!$B$42:$O$42</c:f>
              <c:numCache>
                <c:formatCode>General</c:formatCode>
                <c:ptCount val="14"/>
                <c:pt idx="0">
                  <c:v>1248</c:v>
                </c:pt>
                <c:pt idx="1">
                  <c:v>2147</c:v>
                </c:pt>
                <c:pt idx="2">
                  <c:v>2967</c:v>
                </c:pt>
                <c:pt idx="3">
                  <c:v>3698</c:v>
                </c:pt>
                <c:pt idx="4">
                  <c:v>4298</c:v>
                </c:pt>
                <c:pt idx="5">
                  <c:v>5494</c:v>
                </c:pt>
                <c:pt idx="6">
                  <c:v>5660</c:v>
                </c:pt>
                <c:pt idx="7">
                  <c:v>7396</c:v>
                </c:pt>
                <c:pt idx="8">
                  <c:v>7845</c:v>
                </c:pt>
                <c:pt idx="9">
                  <c:v>7603</c:v>
                </c:pt>
                <c:pt idx="10">
                  <c:v>7929</c:v>
                </c:pt>
                <c:pt idx="11">
                  <c:v>6950</c:v>
                </c:pt>
                <c:pt idx="12">
                  <c:v>7188</c:v>
                </c:pt>
                <c:pt idx="13">
                  <c:v>6642</c:v>
                </c:pt>
              </c:numCache>
            </c:numRef>
          </c:val>
        </c:ser>
        <c:marker val="1"/>
        <c:axId val="9376896"/>
        <c:axId val="9378432"/>
      </c:lineChart>
      <c:catAx>
        <c:axId val="9376896"/>
        <c:scaling>
          <c:orientation val="maxMin"/>
        </c:scaling>
        <c:axPos val="b"/>
        <c:tickLblPos val="nextTo"/>
        <c:txPr>
          <a:bodyPr/>
          <a:lstStyle/>
          <a:p>
            <a:pPr>
              <a:defRPr lang="fr-FR" sz="1100"/>
            </a:pPr>
            <a:endParaRPr lang="en-US"/>
          </a:p>
        </c:txPr>
        <c:crossAx val="9378432"/>
        <c:crosses val="autoZero"/>
        <c:auto val="1"/>
        <c:lblAlgn val="ctr"/>
        <c:lblOffset val="100"/>
      </c:catAx>
      <c:valAx>
        <c:axId val="9378432"/>
        <c:scaling>
          <c:orientation val="minMax"/>
        </c:scaling>
        <c:axPos val="r"/>
        <c:majorGridlines/>
        <c:numFmt formatCode="General" sourceLinked="1"/>
        <c:tickLblPos val="nextTo"/>
        <c:txPr>
          <a:bodyPr/>
          <a:lstStyle/>
          <a:p>
            <a:pPr>
              <a:defRPr lang="fr-FR"/>
            </a:pPr>
            <a:endParaRPr lang="en-US"/>
          </a:p>
        </c:txPr>
        <c:crossAx val="9376896"/>
        <c:crosses val="autoZero"/>
        <c:crossBetween val="between"/>
      </c:valAx>
    </c:plotArea>
    <c:plotVisOnly val="1"/>
    <c:dispBlanksAs val="gap"/>
  </c:chart>
  <c:spPr>
    <a:solidFill>
      <a:srgbClr val="FFFFCC"/>
    </a:solidFill>
  </c:spPr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tx>
            <c:strRef>
              <c:f>تكنولوجي!$A$6</c:f>
              <c:strCache>
                <c:ptCount val="1"/>
                <c:pt idx="0">
                  <c:v>إقتصاد و تصرف</c:v>
                </c:pt>
              </c:strCache>
            </c:strRef>
          </c:tx>
          <c:spPr>
            <a:gradFill rotWithShape="1">
              <a:gsLst>
                <a:gs pos="0">
                  <a:srgbClr val="005BD3">
                    <a:shade val="51000"/>
                    <a:satMod val="130000"/>
                  </a:srgbClr>
                </a:gs>
                <a:gs pos="80000">
                  <a:srgbClr val="005BD3">
                    <a:shade val="93000"/>
                    <a:satMod val="130000"/>
                  </a:srgbClr>
                </a:gs>
                <a:gs pos="100000">
                  <a:srgbClr val="005BD3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cat>
            <c:multiLvlStrRef>
              <c:f>تكنولوجي!$B$4:$P$5</c:f>
              <c:multiLvlStrCache>
                <c:ptCount val="14"/>
                <c:lvl>
                  <c:pt idx="0">
                    <c:v>عدد الخطط المفتوحة </c:v>
                  </c:pt>
                  <c:pt idx="1">
                    <c:v>عدد المترشحين</c:v>
                  </c:pt>
                  <c:pt idx="2">
                    <c:v>عدد الخطط المفتوحة </c:v>
                  </c:pt>
                  <c:pt idx="3">
                    <c:v>عدد المترشحين</c:v>
                  </c:pt>
                  <c:pt idx="4">
                    <c:v>عدد الخطط المفتوحة </c:v>
                  </c:pt>
                  <c:pt idx="5">
                    <c:v>عدد المترشحين</c:v>
                  </c:pt>
                  <c:pt idx="6">
                    <c:v>عدد الخطط المفتوحة </c:v>
                  </c:pt>
                  <c:pt idx="7">
                    <c:v>عدد المترشحين</c:v>
                  </c:pt>
                  <c:pt idx="8">
                    <c:v>عدد الخطط المفتوحة </c:v>
                  </c:pt>
                  <c:pt idx="9">
                    <c:v>عدد المترشحين</c:v>
                  </c:pt>
                  <c:pt idx="10">
                    <c:v>عدد الخطط المفتوحة </c:v>
                  </c:pt>
                  <c:pt idx="11">
                    <c:v>عدد المترشحين</c:v>
                  </c:pt>
                  <c:pt idx="12">
                    <c:v>عدد الخطط المفتوحة </c:v>
                  </c:pt>
                  <c:pt idx="13">
                    <c:v>عدد المترشحين</c:v>
                  </c:pt>
                </c:lvl>
                <c:lvl>
                  <c:pt idx="0">
                    <c:v>دورة سنة 2005</c:v>
                  </c:pt>
                  <c:pt idx="2">
                    <c:v>دورة سنة 2006</c:v>
                  </c:pt>
                  <c:pt idx="4">
                    <c:v>دورة سنة 2007</c:v>
                  </c:pt>
                  <c:pt idx="6">
                    <c:v>دورة سنة 2008</c:v>
                  </c:pt>
                  <c:pt idx="8">
                    <c:v>دورة سنة 2009</c:v>
                  </c:pt>
                  <c:pt idx="10">
                    <c:v>دورة سنة 2010</c:v>
                  </c:pt>
                  <c:pt idx="12">
                    <c:v>التوقعات بالنسبة لدورة سنة 2012</c:v>
                  </c:pt>
                </c:lvl>
              </c:multiLvlStrCache>
            </c:multiLvlStrRef>
          </c:cat>
          <c:val>
            <c:numRef>
              <c:f>تكنولوجي!$B$6:$P$6</c:f>
              <c:numCache>
                <c:formatCode>General</c:formatCode>
                <c:ptCount val="14"/>
                <c:pt idx="0">
                  <c:v>58</c:v>
                </c:pt>
                <c:pt idx="1">
                  <c:v>1200</c:v>
                </c:pt>
                <c:pt idx="2">
                  <c:v>59</c:v>
                </c:pt>
                <c:pt idx="3">
                  <c:v>1526</c:v>
                </c:pt>
                <c:pt idx="4">
                  <c:v>25</c:v>
                </c:pt>
                <c:pt idx="5">
                  <c:v>1745</c:v>
                </c:pt>
                <c:pt idx="10">
                  <c:v>20</c:v>
                </c:pt>
                <c:pt idx="11">
                  <c:v>872</c:v>
                </c:pt>
                <c:pt idx="12">
                  <c:v>38</c:v>
                </c:pt>
                <c:pt idx="13" formatCode="0">
                  <c:v>2468.510077181541</c:v>
                </c:pt>
              </c:numCache>
            </c:numRef>
          </c:val>
        </c:ser>
        <c:ser>
          <c:idx val="1"/>
          <c:order val="1"/>
          <c:tx>
            <c:strRef>
              <c:f>تكنولوجي!$A$7</c:f>
              <c:strCache>
                <c:ptCount val="1"/>
                <c:pt idx="0">
                  <c:v>هندسة كهربائية</c:v>
                </c:pt>
              </c:strCache>
            </c:strRef>
          </c:tx>
          <c:spPr>
            <a:gradFill rotWithShape="1">
              <a:gsLst>
                <a:gs pos="0">
                  <a:srgbClr val="68007F">
                    <a:shade val="51000"/>
                    <a:satMod val="130000"/>
                  </a:srgbClr>
                </a:gs>
                <a:gs pos="80000">
                  <a:srgbClr val="68007F">
                    <a:shade val="93000"/>
                    <a:satMod val="130000"/>
                  </a:srgbClr>
                </a:gs>
                <a:gs pos="100000">
                  <a:srgbClr val="68007F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cat>
            <c:multiLvlStrRef>
              <c:f>تكنولوجي!$B$4:$P$5</c:f>
              <c:multiLvlStrCache>
                <c:ptCount val="14"/>
                <c:lvl>
                  <c:pt idx="0">
                    <c:v>عدد الخطط المفتوحة </c:v>
                  </c:pt>
                  <c:pt idx="1">
                    <c:v>عدد المترشحين</c:v>
                  </c:pt>
                  <c:pt idx="2">
                    <c:v>عدد الخطط المفتوحة </c:v>
                  </c:pt>
                  <c:pt idx="3">
                    <c:v>عدد المترشحين</c:v>
                  </c:pt>
                  <c:pt idx="4">
                    <c:v>عدد الخطط المفتوحة </c:v>
                  </c:pt>
                  <c:pt idx="5">
                    <c:v>عدد المترشحين</c:v>
                  </c:pt>
                  <c:pt idx="6">
                    <c:v>عدد الخطط المفتوحة </c:v>
                  </c:pt>
                  <c:pt idx="7">
                    <c:v>عدد المترشحين</c:v>
                  </c:pt>
                  <c:pt idx="8">
                    <c:v>عدد الخطط المفتوحة </c:v>
                  </c:pt>
                  <c:pt idx="9">
                    <c:v>عدد المترشحين</c:v>
                  </c:pt>
                  <c:pt idx="10">
                    <c:v>عدد الخطط المفتوحة </c:v>
                  </c:pt>
                  <c:pt idx="11">
                    <c:v>عدد المترشحين</c:v>
                  </c:pt>
                  <c:pt idx="12">
                    <c:v>عدد الخطط المفتوحة </c:v>
                  </c:pt>
                  <c:pt idx="13">
                    <c:v>عدد المترشحين</c:v>
                  </c:pt>
                </c:lvl>
                <c:lvl>
                  <c:pt idx="0">
                    <c:v>دورة سنة 2005</c:v>
                  </c:pt>
                  <c:pt idx="2">
                    <c:v>دورة سنة 2006</c:v>
                  </c:pt>
                  <c:pt idx="4">
                    <c:v>دورة سنة 2007</c:v>
                  </c:pt>
                  <c:pt idx="6">
                    <c:v>دورة سنة 2008</c:v>
                  </c:pt>
                  <c:pt idx="8">
                    <c:v>دورة سنة 2009</c:v>
                  </c:pt>
                  <c:pt idx="10">
                    <c:v>دورة سنة 2010</c:v>
                  </c:pt>
                  <c:pt idx="12">
                    <c:v>التوقعات بالنسبة لدورة سنة 2012</c:v>
                  </c:pt>
                </c:lvl>
              </c:multiLvlStrCache>
            </c:multiLvlStrRef>
          </c:cat>
          <c:val>
            <c:numRef>
              <c:f>تكنولوجي!$B$7:$P$7</c:f>
              <c:numCache>
                <c:formatCode>General</c:formatCode>
                <c:ptCount val="14"/>
                <c:pt idx="0">
                  <c:v>32</c:v>
                </c:pt>
                <c:pt idx="1">
                  <c:v>316</c:v>
                </c:pt>
                <c:pt idx="2">
                  <c:v>31</c:v>
                </c:pt>
                <c:pt idx="3">
                  <c:v>433</c:v>
                </c:pt>
                <c:pt idx="4">
                  <c:v>25</c:v>
                </c:pt>
                <c:pt idx="5">
                  <c:v>412</c:v>
                </c:pt>
                <c:pt idx="6">
                  <c:v>25</c:v>
                </c:pt>
                <c:pt idx="7">
                  <c:v>316</c:v>
                </c:pt>
                <c:pt idx="8">
                  <c:v>28</c:v>
                </c:pt>
                <c:pt idx="9">
                  <c:v>449</c:v>
                </c:pt>
                <c:pt idx="10">
                  <c:v>28</c:v>
                </c:pt>
                <c:pt idx="11">
                  <c:v>430</c:v>
                </c:pt>
                <c:pt idx="12">
                  <c:v>69</c:v>
                </c:pt>
                <c:pt idx="13" formatCode="0">
                  <c:v>481.67953248987021</c:v>
                </c:pt>
              </c:numCache>
            </c:numRef>
          </c:val>
        </c:ser>
        <c:ser>
          <c:idx val="2"/>
          <c:order val="2"/>
          <c:tx>
            <c:strRef>
              <c:f>تكنولوجي!$A$8</c:f>
              <c:strCache>
                <c:ptCount val="1"/>
                <c:pt idx="0">
                  <c:v>هندسة ميكانيكية</c:v>
                </c:pt>
              </c:strCache>
            </c:strRef>
          </c:tx>
          <c:spPr>
            <a:gradFill rotWithShape="1">
              <a:gsLst>
                <a:gs pos="0">
                  <a:srgbClr val="9C007F">
                    <a:shade val="51000"/>
                    <a:satMod val="130000"/>
                  </a:srgbClr>
                </a:gs>
                <a:gs pos="80000">
                  <a:srgbClr val="9C007F">
                    <a:shade val="93000"/>
                    <a:satMod val="130000"/>
                  </a:srgbClr>
                </a:gs>
                <a:gs pos="100000">
                  <a:srgbClr val="9C007F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cat>
            <c:multiLvlStrRef>
              <c:f>تكنولوجي!$B$4:$P$5</c:f>
              <c:multiLvlStrCache>
                <c:ptCount val="14"/>
                <c:lvl>
                  <c:pt idx="0">
                    <c:v>عدد الخطط المفتوحة </c:v>
                  </c:pt>
                  <c:pt idx="1">
                    <c:v>عدد المترشحين</c:v>
                  </c:pt>
                  <c:pt idx="2">
                    <c:v>عدد الخطط المفتوحة </c:v>
                  </c:pt>
                  <c:pt idx="3">
                    <c:v>عدد المترشحين</c:v>
                  </c:pt>
                  <c:pt idx="4">
                    <c:v>عدد الخطط المفتوحة </c:v>
                  </c:pt>
                  <c:pt idx="5">
                    <c:v>عدد المترشحين</c:v>
                  </c:pt>
                  <c:pt idx="6">
                    <c:v>عدد الخطط المفتوحة </c:v>
                  </c:pt>
                  <c:pt idx="7">
                    <c:v>عدد المترشحين</c:v>
                  </c:pt>
                  <c:pt idx="8">
                    <c:v>عدد الخطط المفتوحة </c:v>
                  </c:pt>
                  <c:pt idx="9">
                    <c:v>عدد المترشحين</c:v>
                  </c:pt>
                  <c:pt idx="10">
                    <c:v>عدد الخطط المفتوحة </c:v>
                  </c:pt>
                  <c:pt idx="11">
                    <c:v>عدد المترشحين</c:v>
                  </c:pt>
                  <c:pt idx="12">
                    <c:v>عدد الخطط المفتوحة </c:v>
                  </c:pt>
                  <c:pt idx="13">
                    <c:v>عدد المترشحين</c:v>
                  </c:pt>
                </c:lvl>
                <c:lvl>
                  <c:pt idx="0">
                    <c:v>دورة سنة 2005</c:v>
                  </c:pt>
                  <c:pt idx="2">
                    <c:v>دورة سنة 2006</c:v>
                  </c:pt>
                  <c:pt idx="4">
                    <c:v>دورة سنة 2007</c:v>
                  </c:pt>
                  <c:pt idx="6">
                    <c:v>دورة سنة 2008</c:v>
                  </c:pt>
                  <c:pt idx="8">
                    <c:v>دورة سنة 2009</c:v>
                  </c:pt>
                  <c:pt idx="10">
                    <c:v>دورة سنة 2010</c:v>
                  </c:pt>
                  <c:pt idx="12">
                    <c:v>التوقعات بالنسبة لدورة سنة 2012</c:v>
                  </c:pt>
                </c:lvl>
              </c:multiLvlStrCache>
            </c:multiLvlStrRef>
          </c:cat>
          <c:val>
            <c:numRef>
              <c:f>تكنولوجي!$B$8:$P$8</c:f>
              <c:numCache>
                <c:formatCode>General</c:formatCode>
                <c:ptCount val="14"/>
                <c:pt idx="0">
                  <c:v>33</c:v>
                </c:pt>
                <c:pt idx="1">
                  <c:v>273</c:v>
                </c:pt>
                <c:pt idx="2">
                  <c:v>34</c:v>
                </c:pt>
                <c:pt idx="3">
                  <c:v>325</c:v>
                </c:pt>
                <c:pt idx="4">
                  <c:v>30</c:v>
                </c:pt>
                <c:pt idx="5">
                  <c:v>320</c:v>
                </c:pt>
                <c:pt idx="6">
                  <c:v>30</c:v>
                </c:pt>
                <c:pt idx="7">
                  <c:v>199</c:v>
                </c:pt>
                <c:pt idx="8">
                  <c:v>22</c:v>
                </c:pt>
                <c:pt idx="9">
                  <c:v>233</c:v>
                </c:pt>
                <c:pt idx="10">
                  <c:v>33</c:v>
                </c:pt>
                <c:pt idx="11">
                  <c:v>209</c:v>
                </c:pt>
                <c:pt idx="12">
                  <c:v>84</c:v>
                </c:pt>
                <c:pt idx="13" formatCode="0">
                  <c:v>358.50021288134678</c:v>
                </c:pt>
              </c:numCache>
            </c:numRef>
          </c:val>
        </c:ser>
        <c:ser>
          <c:idx val="3"/>
          <c:order val="3"/>
          <c:tx>
            <c:strRef>
              <c:f>تكنولوجي!$A$9</c:f>
              <c:strCache>
                <c:ptCount val="1"/>
                <c:pt idx="0">
                  <c:v>هندسة مدنية</c:v>
                </c:pt>
              </c:strCache>
            </c:strRef>
          </c:tx>
          <c:spPr>
            <a:gradFill rotWithShape="1">
              <a:gsLst>
                <a:gs pos="0">
                  <a:srgbClr val="E40059">
                    <a:shade val="51000"/>
                    <a:satMod val="130000"/>
                  </a:srgbClr>
                </a:gs>
                <a:gs pos="80000">
                  <a:srgbClr val="E40059">
                    <a:shade val="93000"/>
                    <a:satMod val="130000"/>
                  </a:srgbClr>
                </a:gs>
                <a:gs pos="100000">
                  <a:srgbClr val="E40059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cat>
            <c:multiLvlStrRef>
              <c:f>تكنولوجي!$B$4:$P$5</c:f>
              <c:multiLvlStrCache>
                <c:ptCount val="14"/>
                <c:lvl>
                  <c:pt idx="0">
                    <c:v>عدد الخطط المفتوحة </c:v>
                  </c:pt>
                  <c:pt idx="1">
                    <c:v>عدد المترشحين</c:v>
                  </c:pt>
                  <c:pt idx="2">
                    <c:v>عدد الخطط المفتوحة </c:v>
                  </c:pt>
                  <c:pt idx="3">
                    <c:v>عدد المترشحين</c:v>
                  </c:pt>
                  <c:pt idx="4">
                    <c:v>عدد الخطط المفتوحة </c:v>
                  </c:pt>
                  <c:pt idx="5">
                    <c:v>عدد المترشحين</c:v>
                  </c:pt>
                  <c:pt idx="6">
                    <c:v>عدد الخطط المفتوحة </c:v>
                  </c:pt>
                  <c:pt idx="7">
                    <c:v>عدد المترشحين</c:v>
                  </c:pt>
                  <c:pt idx="8">
                    <c:v>عدد الخطط المفتوحة </c:v>
                  </c:pt>
                  <c:pt idx="9">
                    <c:v>عدد المترشحين</c:v>
                  </c:pt>
                  <c:pt idx="10">
                    <c:v>عدد الخطط المفتوحة </c:v>
                  </c:pt>
                  <c:pt idx="11">
                    <c:v>عدد المترشحين</c:v>
                  </c:pt>
                  <c:pt idx="12">
                    <c:v>عدد الخطط المفتوحة </c:v>
                  </c:pt>
                  <c:pt idx="13">
                    <c:v>عدد المترشحين</c:v>
                  </c:pt>
                </c:lvl>
                <c:lvl>
                  <c:pt idx="0">
                    <c:v>دورة سنة 2005</c:v>
                  </c:pt>
                  <c:pt idx="2">
                    <c:v>دورة سنة 2006</c:v>
                  </c:pt>
                  <c:pt idx="4">
                    <c:v>دورة سنة 2007</c:v>
                  </c:pt>
                  <c:pt idx="6">
                    <c:v>دورة سنة 2008</c:v>
                  </c:pt>
                  <c:pt idx="8">
                    <c:v>دورة سنة 2009</c:v>
                  </c:pt>
                  <c:pt idx="10">
                    <c:v>دورة سنة 2010</c:v>
                  </c:pt>
                  <c:pt idx="12">
                    <c:v>التوقعات بالنسبة لدورة سنة 2012</c:v>
                  </c:pt>
                </c:lvl>
              </c:multiLvlStrCache>
            </c:multiLvlStrRef>
          </c:cat>
          <c:val>
            <c:numRef>
              <c:f>تكنولوجي!$B$9:$P$9</c:f>
              <c:numCache>
                <c:formatCode>General</c:formatCode>
                <c:ptCount val="14"/>
                <c:pt idx="0">
                  <c:v>15</c:v>
                </c:pt>
                <c:pt idx="1">
                  <c:v>177</c:v>
                </c:pt>
                <c:pt idx="2">
                  <c:v>10</c:v>
                </c:pt>
                <c:pt idx="3">
                  <c:v>217</c:v>
                </c:pt>
                <c:pt idx="4">
                  <c:v>5</c:v>
                </c:pt>
                <c:pt idx="5">
                  <c:v>154</c:v>
                </c:pt>
                <c:pt idx="6">
                  <c:v>5</c:v>
                </c:pt>
                <c:pt idx="7">
                  <c:v>79</c:v>
                </c:pt>
                <c:pt idx="8">
                  <c:v>8</c:v>
                </c:pt>
                <c:pt idx="9">
                  <c:v>92</c:v>
                </c:pt>
                <c:pt idx="10">
                  <c:v>6</c:v>
                </c:pt>
                <c:pt idx="11">
                  <c:v>66</c:v>
                </c:pt>
                <c:pt idx="12">
                  <c:v>21</c:v>
                </c:pt>
                <c:pt idx="13" formatCode="0">
                  <c:v>275.32325383719069</c:v>
                </c:pt>
              </c:numCache>
            </c:numRef>
          </c:val>
        </c:ser>
        <c:ser>
          <c:idx val="4"/>
          <c:order val="4"/>
          <c:tx>
            <c:strRef>
              <c:f>تكنولوجي!$A$10</c:f>
              <c:strCache>
                <c:ptCount val="1"/>
                <c:pt idx="0">
                  <c:v>هندسة الأساليب</c:v>
                </c:pt>
              </c:strCache>
            </c:strRef>
          </c:tx>
          <c:spPr>
            <a:gradFill rotWithShape="1">
              <a:gsLst>
                <a:gs pos="0">
                  <a:srgbClr val="FF388C">
                    <a:shade val="51000"/>
                    <a:satMod val="130000"/>
                  </a:srgbClr>
                </a:gs>
                <a:gs pos="80000">
                  <a:srgbClr val="FF388C">
                    <a:shade val="93000"/>
                    <a:satMod val="130000"/>
                  </a:srgbClr>
                </a:gs>
                <a:gs pos="100000">
                  <a:srgbClr val="FF388C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cat>
            <c:multiLvlStrRef>
              <c:f>تكنولوجي!$B$4:$P$5</c:f>
              <c:multiLvlStrCache>
                <c:ptCount val="14"/>
                <c:lvl>
                  <c:pt idx="0">
                    <c:v>عدد الخطط المفتوحة </c:v>
                  </c:pt>
                  <c:pt idx="1">
                    <c:v>عدد المترشحين</c:v>
                  </c:pt>
                  <c:pt idx="2">
                    <c:v>عدد الخطط المفتوحة </c:v>
                  </c:pt>
                  <c:pt idx="3">
                    <c:v>عدد المترشحين</c:v>
                  </c:pt>
                  <c:pt idx="4">
                    <c:v>عدد الخطط المفتوحة </c:v>
                  </c:pt>
                  <c:pt idx="5">
                    <c:v>عدد المترشحين</c:v>
                  </c:pt>
                  <c:pt idx="6">
                    <c:v>عدد الخطط المفتوحة </c:v>
                  </c:pt>
                  <c:pt idx="7">
                    <c:v>عدد المترشحين</c:v>
                  </c:pt>
                  <c:pt idx="8">
                    <c:v>عدد الخطط المفتوحة </c:v>
                  </c:pt>
                  <c:pt idx="9">
                    <c:v>عدد المترشحين</c:v>
                  </c:pt>
                  <c:pt idx="10">
                    <c:v>عدد الخطط المفتوحة </c:v>
                  </c:pt>
                  <c:pt idx="11">
                    <c:v>عدد المترشحين</c:v>
                  </c:pt>
                  <c:pt idx="12">
                    <c:v>عدد الخطط المفتوحة </c:v>
                  </c:pt>
                  <c:pt idx="13">
                    <c:v>عدد المترشحين</c:v>
                  </c:pt>
                </c:lvl>
                <c:lvl>
                  <c:pt idx="0">
                    <c:v>دورة سنة 2005</c:v>
                  </c:pt>
                  <c:pt idx="2">
                    <c:v>دورة سنة 2006</c:v>
                  </c:pt>
                  <c:pt idx="4">
                    <c:v>دورة سنة 2007</c:v>
                  </c:pt>
                  <c:pt idx="6">
                    <c:v>دورة سنة 2008</c:v>
                  </c:pt>
                  <c:pt idx="8">
                    <c:v>دورة سنة 2009</c:v>
                  </c:pt>
                  <c:pt idx="10">
                    <c:v>دورة سنة 2010</c:v>
                  </c:pt>
                  <c:pt idx="12">
                    <c:v>التوقعات بالنسبة لدورة سنة 2012</c:v>
                  </c:pt>
                </c:lvl>
              </c:multiLvlStrCache>
            </c:multiLvlStrRef>
          </c:cat>
          <c:val>
            <c:numRef>
              <c:f>تكنولوجي!$B$10:$P$10</c:f>
              <c:numCache>
                <c:formatCode>General</c:formatCode>
                <c:ptCount val="14"/>
                <c:pt idx="0">
                  <c:v>14</c:v>
                </c:pt>
                <c:pt idx="1">
                  <c:v>279</c:v>
                </c:pt>
                <c:pt idx="2">
                  <c:v>16</c:v>
                </c:pt>
                <c:pt idx="3">
                  <c:v>340</c:v>
                </c:pt>
                <c:pt idx="4">
                  <c:v>16</c:v>
                </c:pt>
                <c:pt idx="5">
                  <c:v>545</c:v>
                </c:pt>
                <c:pt idx="6">
                  <c:v>15</c:v>
                </c:pt>
                <c:pt idx="7">
                  <c:v>293</c:v>
                </c:pt>
                <c:pt idx="8">
                  <c:v>13</c:v>
                </c:pt>
                <c:pt idx="9">
                  <c:v>368</c:v>
                </c:pt>
                <c:pt idx="10">
                  <c:v>7</c:v>
                </c:pt>
                <c:pt idx="11">
                  <c:v>278</c:v>
                </c:pt>
                <c:pt idx="12">
                  <c:v>10</c:v>
                </c:pt>
                <c:pt idx="13" formatCode="0">
                  <c:v>623.54362516355548</c:v>
                </c:pt>
              </c:numCache>
            </c:numRef>
          </c:val>
        </c:ser>
        <c:ser>
          <c:idx val="5"/>
          <c:order val="5"/>
          <c:tx>
            <c:strRef>
              <c:f>تكنولوجي!$A$11</c:f>
              <c:strCache>
                <c:ptCount val="1"/>
                <c:pt idx="0">
                  <c:v>إعلامية</c:v>
                </c:pt>
              </c:strCache>
            </c:strRef>
          </c:tx>
          <c:spPr>
            <a:gradFill rotWithShape="1">
              <a:gsLst>
                <a:gs pos="0">
                  <a:sysClr val="windowText" lastClr="000000">
                    <a:shade val="51000"/>
                    <a:satMod val="130000"/>
                  </a:sysClr>
                </a:gs>
                <a:gs pos="80000">
                  <a:sysClr val="windowText" lastClr="000000">
                    <a:shade val="93000"/>
                    <a:satMod val="130000"/>
                  </a:sysClr>
                </a:gs>
                <a:gs pos="100000">
                  <a:sysClr val="windowText" lastClr="000000">
                    <a:shade val="94000"/>
                    <a:satMod val="135000"/>
                  </a:sys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cat>
            <c:multiLvlStrRef>
              <c:f>تكنولوجي!$B$4:$P$5</c:f>
              <c:multiLvlStrCache>
                <c:ptCount val="14"/>
                <c:lvl>
                  <c:pt idx="0">
                    <c:v>عدد الخطط المفتوحة </c:v>
                  </c:pt>
                  <c:pt idx="1">
                    <c:v>عدد المترشحين</c:v>
                  </c:pt>
                  <c:pt idx="2">
                    <c:v>عدد الخطط المفتوحة </c:v>
                  </c:pt>
                  <c:pt idx="3">
                    <c:v>عدد المترشحين</c:v>
                  </c:pt>
                  <c:pt idx="4">
                    <c:v>عدد الخطط المفتوحة </c:v>
                  </c:pt>
                  <c:pt idx="5">
                    <c:v>عدد المترشحين</c:v>
                  </c:pt>
                  <c:pt idx="6">
                    <c:v>عدد الخطط المفتوحة </c:v>
                  </c:pt>
                  <c:pt idx="7">
                    <c:v>عدد المترشحين</c:v>
                  </c:pt>
                  <c:pt idx="8">
                    <c:v>عدد الخطط المفتوحة </c:v>
                  </c:pt>
                  <c:pt idx="9">
                    <c:v>عدد المترشحين</c:v>
                  </c:pt>
                  <c:pt idx="10">
                    <c:v>عدد الخطط المفتوحة </c:v>
                  </c:pt>
                  <c:pt idx="11">
                    <c:v>عدد المترشحين</c:v>
                  </c:pt>
                  <c:pt idx="12">
                    <c:v>عدد الخطط المفتوحة </c:v>
                  </c:pt>
                  <c:pt idx="13">
                    <c:v>عدد المترشحين</c:v>
                  </c:pt>
                </c:lvl>
                <c:lvl>
                  <c:pt idx="0">
                    <c:v>دورة سنة 2005</c:v>
                  </c:pt>
                  <c:pt idx="2">
                    <c:v>دورة سنة 2006</c:v>
                  </c:pt>
                  <c:pt idx="4">
                    <c:v>دورة سنة 2007</c:v>
                  </c:pt>
                  <c:pt idx="6">
                    <c:v>دورة سنة 2008</c:v>
                  </c:pt>
                  <c:pt idx="8">
                    <c:v>دورة سنة 2009</c:v>
                  </c:pt>
                  <c:pt idx="10">
                    <c:v>دورة سنة 2010</c:v>
                  </c:pt>
                  <c:pt idx="12">
                    <c:v>التوقعات بالنسبة لدورة سنة 2012</c:v>
                  </c:pt>
                </c:lvl>
              </c:multiLvlStrCache>
            </c:multiLvlStrRef>
          </c:cat>
          <c:val>
            <c:numRef>
              <c:f>تكنولوجي!$B$11:$P$11</c:f>
              <c:numCache>
                <c:formatCode>General</c:formatCode>
                <c:ptCount val="14"/>
                <c:pt idx="0">
                  <c:v>48</c:v>
                </c:pt>
                <c:pt idx="1">
                  <c:v>500</c:v>
                </c:pt>
                <c:pt idx="2">
                  <c:v>58</c:v>
                </c:pt>
                <c:pt idx="3">
                  <c:v>721</c:v>
                </c:pt>
                <c:pt idx="4">
                  <c:v>30</c:v>
                </c:pt>
                <c:pt idx="5">
                  <c:v>729</c:v>
                </c:pt>
                <c:pt idx="6">
                  <c:v>40</c:v>
                </c:pt>
                <c:pt idx="7">
                  <c:v>545</c:v>
                </c:pt>
                <c:pt idx="8">
                  <c:v>48</c:v>
                </c:pt>
                <c:pt idx="9">
                  <c:v>765</c:v>
                </c:pt>
                <c:pt idx="10">
                  <c:v>46</c:v>
                </c:pt>
                <c:pt idx="11">
                  <c:v>954</c:v>
                </c:pt>
                <c:pt idx="12">
                  <c:v>108</c:v>
                </c:pt>
                <c:pt idx="13" formatCode="0">
                  <c:v>1067.0352067831111</c:v>
                </c:pt>
              </c:numCache>
            </c:numRef>
          </c:val>
        </c:ser>
        <c:ser>
          <c:idx val="6"/>
          <c:order val="6"/>
          <c:tx>
            <c:strRef>
              <c:f>تكنولوجي!$A$12</c:f>
              <c:strCache>
                <c:ptCount val="1"/>
                <c:pt idx="0">
                  <c:v>قانون</c:v>
                </c:pt>
              </c:strCache>
            </c:strRef>
          </c:tx>
          <c:spPr>
            <a:gradFill rotWithShape="1">
              <a:gsLst>
                <a:gs pos="0">
                  <a:srgbClr val="00349E">
                    <a:shade val="51000"/>
                    <a:satMod val="130000"/>
                  </a:srgbClr>
                </a:gs>
                <a:gs pos="80000">
                  <a:srgbClr val="00349E">
                    <a:shade val="93000"/>
                    <a:satMod val="130000"/>
                  </a:srgbClr>
                </a:gs>
                <a:gs pos="100000">
                  <a:srgbClr val="00349E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cat>
            <c:multiLvlStrRef>
              <c:f>تكنولوجي!$B$4:$P$5</c:f>
              <c:multiLvlStrCache>
                <c:ptCount val="14"/>
                <c:lvl>
                  <c:pt idx="0">
                    <c:v>عدد الخطط المفتوحة </c:v>
                  </c:pt>
                  <c:pt idx="1">
                    <c:v>عدد المترشحين</c:v>
                  </c:pt>
                  <c:pt idx="2">
                    <c:v>عدد الخطط المفتوحة </c:v>
                  </c:pt>
                  <c:pt idx="3">
                    <c:v>عدد المترشحين</c:v>
                  </c:pt>
                  <c:pt idx="4">
                    <c:v>عدد الخطط المفتوحة </c:v>
                  </c:pt>
                  <c:pt idx="5">
                    <c:v>عدد المترشحين</c:v>
                  </c:pt>
                  <c:pt idx="6">
                    <c:v>عدد الخطط المفتوحة </c:v>
                  </c:pt>
                  <c:pt idx="7">
                    <c:v>عدد المترشحين</c:v>
                  </c:pt>
                  <c:pt idx="8">
                    <c:v>عدد الخطط المفتوحة </c:v>
                  </c:pt>
                  <c:pt idx="9">
                    <c:v>عدد المترشحين</c:v>
                  </c:pt>
                  <c:pt idx="10">
                    <c:v>عدد الخطط المفتوحة </c:v>
                  </c:pt>
                  <c:pt idx="11">
                    <c:v>عدد المترشحين</c:v>
                  </c:pt>
                  <c:pt idx="12">
                    <c:v>عدد الخطط المفتوحة </c:v>
                  </c:pt>
                  <c:pt idx="13">
                    <c:v>عدد المترشحين</c:v>
                  </c:pt>
                </c:lvl>
                <c:lvl>
                  <c:pt idx="0">
                    <c:v>دورة سنة 2005</c:v>
                  </c:pt>
                  <c:pt idx="2">
                    <c:v>دورة سنة 2006</c:v>
                  </c:pt>
                  <c:pt idx="4">
                    <c:v>دورة سنة 2007</c:v>
                  </c:pt>
                  <c:pt idx="6">
                    <c:v>دورة سنة 2008</c:v>
                  </c:pt>
                  <c:pt idx="8">
                    <c:v>دورة سنة 2009</c:v>
                  </c:pt>
                  <c:pt idx="10">
                    <c:v>دورة سنة 2010</c:v>
                  </c:pt>
                  <c:pt idx="12">
                    <c:v>التوقعات بالنسبة لدورة سنة 2012</c:v>
                  </c:pt>
                </c:lvl>
              </c:multiLvlStrCache>
            </c:multiLvlStrRef>
          </c:cat>
          <c:val>
            <c:numRef>
              <c:f>تكنولوجي!$B$12:$P$12</c:f>
              <c:numCache>
                <c:formatCode>General</c:formatCode>
                <c:ptCount val="14"/>
                <c:pt idx="0">
                  <c:v>16</c:v>
                </c:pt>
                <c:pt idx="1">
                  <c:v>420</c:v>
                </c:pt>
                <c:pt idx="2">
                  <c:v>12</c:v>
                </c:pt>
                <c:pt idx="3">
                  <c:v>364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</c:ser>
        <c:axId val="129132416"/>
        <c:axId val="129133952"/>
      </c:barChart>
      <c:catAx>
        <c:axId val="129132416"/>
        <c:scaling>
          <c:orientation val="minMax"/>
        </c:scaling>
        <c:axPos val="b"/>
        <c:majorGridlines>
          <c:spPr>
            <a:ln>
              <a:solidFill>
                <a:schemeClr val="accent1"/>
              </a:solidFill>
            </a:ln>
          </c:spPr>
        </c:majorGridlines>
        <c:minorGridlines/>
        <c:tickLblPos val="nextTo"/>
        <c:txPr>
          <a:bodyPr/>
          <a:lstStyle/>
          <a:p>
            <a:pPr>
              <a:defRPr lang="fr-FR" sz="1050"/>
            </a:pPr>
            <a:endParaRPr lang="en-US"/>
          </a:p>
        </c:txPr>
        <c:crossAx val="129133952"/>
        <c:crosses val="autoZero"/>
        <c:auto val="1"/>
        <c:lblAlgn val="ctr"/>
        <c:lblOffset val="100"/>
      </c:catAx>
      <c:valAx>
        <c:axId val="12913395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fr-FR"/>
            </a:pPr>
            <a:endParaRPr lang="en-US"/>
          </a:p>
        </c:txPr>
        <c:crossAx val="129132416"/>
        <c:crosses val="autoZero"/>
        <c:crossBetween val="between"/>
      </c:valAx>
    </c:plotArea>
    <c:legend>
      <c:legendPos val="r"/>
      <c:txPr>
        <a:bodyPr/>
        <a:lstStyle/>
        <a:p>
          <a:pPr>
            <a:defRPr lang="fr-FR" sz="1050" b="0"/>
          </a:pPr>
          <a:endParaRPr lang="en-US"/>
        </a:p>
      </c:txPr>
    </c:legend>
    <c:plotVisOnly val="1"/>
    <c:dispBlanksAs val="gap"/>
  </c:chart>
  <c:spPr>
    <a:solidFill>
      <a:srgbClr val="FFFFCC"/>
    </a:solidFill>
  </c:spPr>
  <c:externalData r:id="rId2"/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hart>
    <c:title>
      <c:tx>
        <c:rich>
          <a:bodyPr/>
          <a:lstStyle/>
          <a:p>
            <a:pPr>
              <a:defRPr lang="fr-FR" sz="3200">
                <a:solidFill>
                  <a:srgbClr val="FFFFCC"/>
                </a:solidFill>
                <a:latin typeface="+mn-lt"/>
                <a:ea typeface="+mn-ea"/>
                <a:cs typeface="+mn-cs"/>
              </a:defRPr>
            </a:pPr>
            <a:r>
              <a:rPr lang="fr-FR" sz="280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Statistical</a:t>
            </a:r>
            <a:r>
              <a:rPr lang="fr-FR" sz="280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Data about the </a:t>
            </a:r>
            <a:r>
              <a:rPr lang="fr-FR" sz="280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Successful</a:t>
            </a:r>
            <a:r>
              <a:rPr lang="fr-FR" sz="280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Candidates in the </a:t>
            </a:r>
            <a:r>
              <a:rPr lang="fr-FR" sz="280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Baccalaureat</a:t>
            </a:r>
            <a:r>
              <a:rPr lang="fr-FR" sz="280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Exam </a:t>
            </a:r>
            <a:r>
              <a:rPr lang="fr-FR" sz="280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oriented</a:t>
            </a:r>
            <a:r>
              <a:rPr lang="fr-FR" sz="280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to the </a:t>
            </a:r>
            <a:r>
              <a:rPr lang="fr-FR" sz="280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Preparatory</a:t>
            </a:r>
            <a:r>
              <a:rPr lang="fr-FR" sz="280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Stages of </a:t>
            </a:r>
            <a:r>
              <a:rPr lang="fr-FR" sz="280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Technical</a:t>
            </a:r>
            <a:r>
              <a:rPr lang="fr-FR" sz="280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280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Studies</a:t>
            </a:r>
            <a:r>
              <a:rPr lang="fr-FR" sz="280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(</a:t>
            </a:r>
            <a:r>
              <a:rPr lang="fr-FR" sz="280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regardless</a:t>
            </a:r>
            <a:r>
              <a:rPr lang="fr-FR" sz="280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the  </a:t>
            </a:r>
            <a:r>
              <a:rPr lang="fr-FR" sz="280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integrated</a:t>
            </a:r>
            <a:r>
              <a:rPr lang="fr-FR" sz="280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2800" baseline="0" dirty="0" err="1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prparatory</a:t>
            </a:r>
            <a:r>
              <a:rPr lang="fr-FR" sz="2800" baseline="0" dirty="0" smtClean="0">
                <a:solidFill>
                  <a:srgbClr val="FFFFCC"/>
                </a:solidFill>
                <a:latin typeface="+mn-lt"/>
                <a:ea typeface="+mn-ea"/>
                <a:cs typeface="+mn-cs"/>
              </a:rPr>
              <a:t> stages)</a:t>
            </a:r>
            <a:endParaRPr lang="fr-FR" sz="2800" dirty="0">
              <a:solidFill>
                <a:srgbClr val="FFFFCC"/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7.922495625546809E-2"/>
          <c:y val="8.7372411781860588E-4"/>
        </c:manualLayout>
      </c:layout>
      <c:overlay val="1"/>
      <c:spPr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c:spPr>
    </c:title>
    <c:plotArea>
      <c:layout>
        <c:manualLayout>
          <c:layoutTarget val="inner"/>
          <c:xMode val="edge"/>
          <c:yMode val="edge"/>
          <c:x val="9.8898668579920513E-3"/>
          <c:y val="0.26286728723263636"/>
          <c:w val="0.87715824929109665"/>
          <c:h val="0.63862315562821192"/>
        </c:manualLayout>
      </c:layout>
      <c:lineChart>
        <c:grouping val="stacked"/>
        <c:ser>
          <c:idx val="0"/>
          <c:order val="0"/>
          <c:tx>
            <c:strRef>
              <c:f>Feuil1!$A$2</c:f>
              <c:strCache>
                <c:ptCount val="1"/>
                <c:pt idx="0">
                  <c:v>NOMBRE</c:v>
                </c:pt>
              </c:strCache>
            </c:strRef>
          </c:tx>
          <c:dLbls>
            <c:dLbl>
              <c:idx val="0"/>
              <c:layout>
                <c:manualLayout>
                  <c:x val="-3.9559467431967602E-2"/>
                  <c:y val="-4.8291591939520491E-2"/>
                </c:manualLayout>
              </c:layout>
              <c:showVal val="1"/>
            </c:dLbl>
            <c:dLbl>
              <c:idx val="1"/>
              <c:layout>
                <c:manualLayout>
                  <c:x val="-4.7801023146961108E-2"/>
                  <c:y val="-4.8291757265065786E-2"/>
                </c:manualLayout>
              </c:layout>
              <c:showVal val="1"/>
            </c:dLbl>
            <c:dLbl>
              <c:idx val="2"/>
              <c:layout>
                <c:manualLayout>
                  <c:x val="-4.2856089717964882E-2"/>
                  <c:y val="4.1992688643060834E-2"/>
                </c:manualLayout>
              </c:layout>
              <c:showVal val="1"/>
            </c:dLbl>
            <c:dLbl>
              <c:idx val="3"/>
              <c:layout>
                <c:manualLayout>
                  <c:x val="-4.1207778574965943E-2"/>
                  <c:y val="-3.149451648229587E-2"/>
                </c:manualLayout>
              </c:layout>
              <c:showVal val="1"/>
            </c:dLbl>
            <c:dLbl>
              <c:idx val="4"/>
              <c:layout>
                <c:manualLayout>
                  <c:x val="-4.3097283950617966E-2"/>
                  <c:y val="4.6191957507366897E-2"/>
                </c:manualLayout>
              </c:layout>
              <c:showVal val="1"/>
            </c:dLbl>
            <c:dLbl>
              <c:idx val="5"/>
              <c:layout>
                <c:manualLayout>
                  <c:x val="-3.2724938271605108E-2"/>
                  <c:y val="-3.9893054210907782E-2"/>
                </c:manualLayout>
              </c:layout>
              <c:showVal val="1"/>
            </c:dLbl>
            <c:dLbl>
              <c:idx val="6"/>
              <c:layout>
                <c:manualLayout>
                  <c:x val="-6.0987512290950015E-2"/>
                  <c:y val="4.8291591939520491E-2"/>
                </c:manualLayout>
              </c:layout>
              <c:showVal val="1"/>
            </c:dLbl>
            <c:dLbl>
              <c:idx val="7"/>
              <c:layout>
                <c:manualLayout>
                  <c:x val="-1.5437777777777828E-2"/>
                  <c:y val="-4.6191957507366897E-2"/>
                </c:manualLayout>
              </c:layout>
              <c:showVal val="1"/>
            </c:dLbl>
            <c:dLbl>
              <c:idx val="8"/>
              <c:layout>
                <c:manualLayout>
                  <c:x val="-1.5679012345679012E-2"/>
                  <c:y val="-4.1992688643060834E-2"/>
                </c:manualLayout>
              </c:layout>
              <c:showVal val="1"/>
            </c:dLbl>
            <c:dLbl>
              <c:idx val="9"/>
              <c:layout>
                <c:manualLayout>
                  <c:x val="-4.6152712003962176E-2"/>
                  <c:y val="-3.9893054210907782E-2"/>
                </c:manualLayout>
              </c:layout>
              <c:showVal val="1"/>
            </c:dLbl>
            <c:dLbl>
              <c:idx val="10"/>
              <c:layout>
                <c:manualLayout>
                  <c:x val="-4.2856089717964882E-2"/>
                  <c:y val="5.0391226371673134E-2"/>
                </c:manualLayout>
              </c:layout>
              <c:showVal val="1"/>
            </c:dLbl>
            <c:txPr>
              <a:bodyPr/>
              <a:lstStyle/>
              <a:p>
                <a:pPr>
                  <a:defRPr lang="fr-FR"/>
                </a:pPr>
                <a:endParaRPr lang="en-US"/>
              </a:p>
            </c:txPr>
            <c:showVal val="1"/>
          </c:dLbls>
          <c:cat>
            <c:strRef>
              <c:f>Feuil1!$B$1:$L$1</c:f>
              <c:strCache>
                <c:ptCount val="11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</c:strCache>
            </c:strRef>
          </c:cat>
          <c:val>
            <c:numRef>
              <c:f>Feuil1!$B$2:$L$2</c:f>
              <c:numCache>
                <c:formatCode>General</c:formatCode>
                <c:ptCount val="11"/>
                <c:pt idx="0">
                  <c:v>4870</c:v>
                </c:pt>
                <c:pt idx="1">
                  <c:v>4672</c:v>
                </c:pt>
                <c:pt idx="2">
                  <c:v>4150</c:v>
                </c:pt>
                <c:pt idx="3">
                  <c:v>4306</c:v>
                </c:pt>
                <c:pt idx="4">
                  <c:v>4174</c:v>
                </c:pt>
                <c:pt idx="5">
                  <c:v>4325</c:v>
                </c:pt>
                <c:pt idx="6">
                  <c:v>4682</c:v>
                </c:pt>
                <c:pt idx="7">
                  <c:v>6202</c:v>
                </c:pt>
                <c:pt idx="8">
                  <c:v>7195</c:v>
                </c:pt>
                <c:pt idx="9">
                  <c:v>7884</c:v>
                </c:pt>
                <c:pt idx="10">
                  <c:v>6266</c:v>
                </c:pt>
              </c:numCache>
            </c:numRef>
          </c:val>
        </c:ser>
        <c:marker val="1"/>
        <c:axId val="131743744"/>
        <c:axId val="131745280"/>
      </c:lineChart>
      <c:catAx>
        <c:axId val="131743744"/>
        <c:scaling>
          <c:orientation val="maxMin"/>
        </c:scaling>
        <c:axPos val="b"/>
        <c:tickLblPos val="nextTo"/>
        <c:txPr>
          <a:bodyPr/>
          <a:lstStyle/>
          <a:p>
            <a:pPr>
              <a:defRPr lang="fr-FR"/>
            </a:pPr>
            <a:endParaRPr lang="en-US"/>
          </a:p>
        </c:txPr>
        <c:crossAx val="131745280"/>
        <c:crosses val="autoZero"/>
        <c:lblAlgn val="ctr"/>
        <c:lblOffset val="100"/>
      </c:catAx>
      <c:valAx>
        <c:axId val="131745280"/>
        <c:scaling>
          <c:orientation val="minMax"/>
          <c:max val="8000"/>
          <c:min val="3000"/>
        </c:scaling>
        <c:axPos val="r"/>
        <c:title>
          <c:tx>
            <c:rich>
              <a:bodyPr rot="0" vert="horz"/>
              <a:lstStyle/>
              <a:p>
                <a:pPr>
                  <a:defRPr lang="fr-FR"/>
                </a:pPr>
                <a:r>
                  <a:rPr lang="ar-TN"/>
                  <a:t>العدد</a:t>
                </a:r>
                <a:endParaRPr lang="fr-FR"/>
              </a:p>
            </c:rich>
          </c:tx>
          <c:layout>
            <c:manualLayout>
              <c:xMode val="edge"/>
              <c:yMode val="edge"/>
              <c:x val="0.91349354768153979"/>
              <c:y val="0.19896500437445341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lang="fr-FR"/>
            </a:pPr>
            <a:endParaRPr lang="en-US"/>
          </a:p>
        </c:txPr>
        <c:crossAx val="131743744"/>
        <c:crosses val="autoZero"/>
        <c:crossBetween val="between"/>
        <c:majorUnit val="1000"/>
      </c:valAx>
    </c:plotArea>
    <c:plotVisOnly val="1"/>
  </c:chart>
  <c:spPr>
    <a:solidFill>
      <a:srgbClr val="FFFFCC"/>
    </a:solidFill>
  </c:spPr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hart>
    <c:autoTitleDeleted val="1"/>
    <c:plotArea>
      <c:layout>
        <c:manualLayout>
          <c:layoutTarget val="inner"/>
          <c:xMode val="edge"/>
          <c:yMode val="edge"/>
          <c:x val="1.1457777777777785E-2"/>
          <c:y val="0.25198241524878623"/>
          <c:w val="0.87715824929109665"/>
          <c:h val="0.48897439723463026"/>
        </c:manualLayout>
      </c:layout>
      <c:lineChart>
        <c:grouping val="stacked"/>
        <c:ser>
          <c:idx val="0"/>
          <c:order val="0"/>
          <c:tx>
            <c:strRef>
              <c:f>Feuil1!$A$2</c:f>
              <c:strCache>
                <c:ptCount val="1"/>
                <c:pt idx="0">
                  <c:v>عدد الطلبة</c:v>
                </c:pt>
              </c:strCache>
            </c:strRef>
          </c:tx>
          <c:dLbls>
            <c:dLbl>
              <c:idx val="0"/>
              <c:layout>
                <c:manualLayout>
                  <c:x val="-3.9559506172839515E-2"/>
                  <c:y val="-8.6652562723181101E-2"/>
                </c:manualLayout>
              </c:layout>
              <c:showVal val="1"/>
            </c:dLbl>
            <c:dLbl>
              <c:idx val="1"/>
              <c:layout>
                <c:manualLayout>
                  <c:x val="-5.0936790123456928E-2"/>
                  <c:y val="-6.7472085609567661E-2"/>
                </c:manualLayout>
              </c:layout>
              <c:showVal val="1"/>
            </c:dLbl>
            <c:dLbl>
              <c:idx val="2"/>
              <c:layout>
                <c:manualLayout>
                  <c:x val="-4.4423950617283894E-2"/>
                  <c:y val="-6.9254208679966359E-2"/>
                </c:manualLayout>
              </c:layout>
              <c:showVal val="1"/>
            </c:dLbl>
            <c:dLbl>
              <c:idx val="3"/>
              <c:layout>
                <c:manualLayout>
                  <c:x val="-4.9047283950617485E-2"/>
                  <c:y val="-8.1363885970704333E-2"/>
                </c:manualLayout>
              </c:layout>
              <c:showVal val="1"/>
            </c:dLbl>
            <c:dLbl>
              <c:idx val="4"/>
              <c:layout>
                <c:manualLayout>
                  <c:x val="-4.3097283950617522E-2"/>
                  <c:y val="-8.4235218497350078E-2"/>
                </c:manualLayout>
              </c:layout>
              <c:showVal val="1"/>
            </c:dLbl>
            <c:dLbl>
              <c:idx val="5"/>
              <c:layout>
                <c:manualLayout>
                  <c:x val="-3.8996666666666666E-2"/>
                  <c:y val="-8.5926121030924965E-2"/>
                </c:manualLayout>
              </c:layout>
              <c:showVal val="1"/>
            </c:dLbl>
            <c:dLbl>
              <c:idx val="6"/>
              <c:layout>
                <c:manualLayout>
                  <c:x val="-6.0987512290950015E-2"/>
                  <c:y val="4.8291591939520505E-2"/>
                </c:manualLayout>
              </c:layout>
              <c:showVal val="1"/>
            </c:dLbl>
            <c:dLbl>
              <c:idx val="7"/>
              <c:layout>
                <c:manualLayout>
                  <c:x val="-1.5437777777777821E-2"/>
                  <c:y val="-4.6191957507366897E-2"/>
                </c:manualLayout>
              </c:layout>
              <c:showVal val="1"/>
            </c:dLbl>
            <c:dLbl>
              <c:idx val="8"/>
              <c:layout>
                <c:manualLayout>
                  <c:x val="-1.5679012345679012E-2"/>
                  <c:y val="-4.1992688643060834E-2"/>
                </c:manualLayout>
              </c:layout>
              <c:showVal val="1"/>
            </c:dLbl>
            <c:dLbl>
              <c:idx val="9"/>
              <c:layout>
                <c:manualLayout>
                  <c:x val="-4.6152712003962176E-2"/>
                  <c:y val="-3.9893054210907782E-2"/>
                </c:manualLayout>
              </c:layout>
              <c:showVal val="1"/>
            </c:dLbl>
            <c:dLbl>
              <c:idx val="10"/>
              <c:layout>
                <c:manualLayout>
                  <c:x val="-4.2856089717964882E-2"/>
                  <c:y val="5.0391226371673134E-2"/>
                </c:manualLayout>
              </c:layout>
              <c:showVal val="1"/>
            </c:dLbl>
            <c:txPr>
              <a:bodyPr/>
              <a:lstStyle/>
              <a:p>
                <a:pPr>
                  <a:defRPr lang="fr-FR"/>
                </a:pPr>
                <a:endParaRPr lang="en-US"/>
              </a:p>
            </c:txPr>
            <c:showVal val="1"/>
          </c:dLbls>
          <c:cat>
            <c:strRef>
              <c:f>Feuil1!$B$1:$G$1</c:f>
              <c:strCach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strCache>
            </c:strRef>
          </c:cat>
          <c:val>
            <c:numRef>
              <c:f>Feuil1!$B$2:$G$2</c:f>
              <c:numCache>
                <c:formatCode>General</c:formatCode>
                <c:ptCount val="6"/>
                <c:pt idx="0">
                  <c:v>66.010000000000005</c:v>
                </c:pt>
                <c:pt idx="1">
                  <c:v>76.209999999999994</c:v>
                </c:pt>
                <c:pt idx="2">
                  <c:v>72.930000000000007</c:v>
                </c:pt>
                <c:pt idx="3">
                  <c:v>70.910000000000025</c:v>
                </c:pt>
                <c:pt idx="4">
                  <c:v>61.44</c:v>
                </c:pt>
                <c:pt idx="5">
                  <c:v>58.160000000000011</c:v>
                </c:pt>
              </c:numCache>
            </c:numRef>
          </c:val>
        </c:ser>
        <c:marker val="1"/>
        <c:axId val="131680512"/>
        <c:axId val="131686784"/>
      </c:lineChart>
      <c:catAx>
        <c:axId val="131680512"/>
        <c:scaling>
          <c:orientation val="maxMin"/>
        </c:scaling>
        <c:axPos val="b"/>
        <c:title>
          <c:tx>
            <c:rich>
              <a:bodyPr/>
              <a:lstStyle/>
              <a:p>
                <a:pPr>
                  <a:defRPr lang="fr-FR"/>
                </a:pPr>
                <a:r>
                  <a:rPr lang="fr-FR" sz="1600" dirty="0" err="1" smtClean="0"/>
                  <a:t>Year</a:t>
                </a:r>
                <a:r>
                  <a:rPr lang="fr-FR" sz="1600" dirty="0" smtClean="0"/>
                  <a:t> of the </a:t>
                </a:r>
                <a:r>
                  <a:rPr lang="fr-FR" sz="1600" dirty="0" err="1" smtClean="0"/>
                  <a:t>competition</a:t>
                </a:r>
                <a:endParaRPr lang="fr-FR" sz="1600" dirty="0"/>
              </a:p>
            </c:rich>
          </c:tx>
          <c:layout>
            <c:manualLayout>
              <c:xMode val="edge"/>
              <c:yMode val="edge"/>
              <c:x val="0.37285691358024847"/>
              <c:y val="0.86976878916517564"/>
            </c:manualLayout>
          </c:layout>
        </c:title>
        <c:tickLblPos val="nextTo"/>
        <c:txPr>
          <a:bodyPr/>
          <a:lstStyle/>
          <a:p>
            <a:pPr>
              <a:defRPr lang="fr-FR"/>
            </a:pPr>
            <a:endParaRPr lang="en-US"/>
          </a:p>
        </c:txPr>
        <c:crossAx val="131686784"/>
        <c:crossesAt val="40"/>
        <c:lblAlgn val="ctr"/>
        <c:lblOffset val="100"/>
      </c:catAx>
      <c:valAx>
        <c:axId val="131686784"/>
        <c:scaling>
          <c:orientation val="minMax"/>
          <c:max val="100"/>
          <c:min val="40"/>
        </c:scaling>
        <c:axPos val="r"/>
        <c:title>
          <c:tx>
            <c:rich>
              <a:bodyPr rot="0" vert="horz"/>
              <a:lstStyle/>
              <a:p>
                <a:pPr>
                  <a:defRPr lang="fr-FR"/>
                </a:pPr>
                <a:r>
                  <a:rPr lang="fr-FR" sz="1200" dirty="0" err="1" smtClean="0"/>
                  <a:t>Percentage</a:t>
                </a:r>
                <a:endParaRPr lang="ar-TN" sz="1200" dirty="0"/>
              </a:p>
              <a:p>
                <a:pPr>
                  <a:defRPr lang="fr-FR"/>
                </a:pPr>
                <a:r>
                  <a:rPr lang="fr-FR" dirty="0"/>
                  <a:t>%</a:t>
                </a:r>
              </a:p>
            </c:rich>
          </c:tx>
          <c:layout>
            <c:manualLayout>
              <c:xMode val="edge"/>
              <c:yMode val="edge"/>
              <c:x val="0.89503679012345649"/>
              <c:y val="0.37405464412210532"/>
            </c:manualLayout>
          </c:layout>
        </c:title>
        <c:numFmt formatCode="General" sourceLinked="1"/>
        <c:tickLblPos val="none"/>
        <c:txPr>
          <a:bodyPr/>
          <a:lstStyle/>
          <a:p>
            <a:pPr>
              <a:defRPr lang="fr-FR"/>
            </a:pPr>
            <a:endParaRPr lang="en-US"/>
          </a:p>
        </c:txPr>
        <c:crossAx val="131680512"/>
        <c:crosses val="autoZero"/>
        <c:crossBetween val="between"/>
        <c:majorUnit val="2000"/>
        <c:minorUnit val="10"/>
      </c:valAx>
    </c:plotArea>
    <c:plotVisOnly val="1"/>
  </c:chart>
  <c:spPr>
    <a:solidFill>
      <a:srgbClr val="FFFFCC"/>
    </a:solidFill>
  </c:spPr>
  <c:txPr>
    <a:bodyPr/>
    <a:lstStyle/>
    <a:p>
      <a:pPr>
        <a:defRPr sz="1800">
          <a:latin typeface="Arial" pitchFamily="34" charset="0"/>
          <a:cs typeface="Arial" pitchFamily="34" charset="0"/>
        </a:defRPr>
      </a:pPr>
      <a:endParaRPr lang="en-US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hart>
    <c:title>
      <c:tx>
        <c:rich>
          <a:bodyPr/>
          <a:lstStyle/>
          <a:p>
            <a:pPr>
              <a:defRPr lang="fr-FR">
                <a:solidFill>
                  <a:srgbClr val="FFFFCC"/>
                </a:solidFill>
              </a:defRPr>
            </a:pPr>
            <a:endParaRPr lang="ar-TN" sz="1800" dirty="0">
              <a:solidFill>
                <a:srgbClr val="FFFFCC"/>
              </a:solidFill>
            </a:endParaRPr>
          </a:p>
          <a:p>
            <a:pPr>
              <a:defRPr lang="fr-FR">
                <a:solidFill>
                  <a:srgbClr val="FFFFCC"/>
                </a:solidFill>
              </a:defRPr>
            </a:pPr>
            <a:r>
              <a:rPr lang="fr-FR" sz="3200" dirty="0" smtClean="0">
                <a:solidFill>
                  <a:srgbClr val="FFFFCC"/>
                </a:solidFill>
              </a:rPr>
              <a:t>The</a:t>
            </a:r>
            <a:r>
              <a:rPr lang="fr-FR" sz="3200" baseline="0" dirty="0" smtClean="0">
                <a:solidFill>
                  <a:srgbClr val="FFFFCC"/>
                </a:solidFill>
              </a:rPr>
              <a:t> </a:t>
            </a:r>
            <a:r>
              <a:rPr lang="fr-FR" sz="3200" baseline="0" dirty="0" err="1" smtClean="0">
                <a:solidFill>
                  <a:srgbClr val="FFFFCC"/>
                </a:solidFill>
              </a:rPr>
              <a:t>evolution</a:t>
            </a:r>
            <a:r>
              <a:rPr lang="fr-FR" sz="3200" baseline="0" dirty="0" smtClean="0">
                <a:solidFill>
                  <a:srgbClr val="FFFFCC"/>
                </a:solidFill>
              </a:rPr>
              <a:t> of the </a:t>
            </a:r>
            <a:r>
              <a:rPr lang="fr-FR" sz="3200" baseline="0" dirty="0" err="1" smtClean="0">
                <a:solidFill>
                  <a:srgbClr val="FFFFCC"/>
                </a:solidFill>
              </a:rPr>
              <a:t>number</a:t>
            </a:r>
            <a:r>
              <a:rPr lang="fr-FR" sz="3200" baseline="0" dirty="0" smtClean="0">
                <a:solidFill>
                  <a:srgbClr val="FFFFCC"/>
                </a:solidFill>
              </a:rPr>
              <a:t> of </a:t>
            </a:r>
            <a:r>
              <a:rPr lang="fr-FR" sz="3200" baseline="0" dirty="0" err="1" smtClean="0">
                <a:solidFill>
                  <a:srgbClr val="FFFFCC"/>
                </a:solidFill>
              </a:rPr>
              <a:t>Graduate</a:t>
            </a:r>
            <a:r>
              <a:rPr lang="fr-FR" sz="3200" baseline="0" dirty="0" smtClean="0">
                <a:solidFill>
                  <a:srgbClr val="FFFFCC"/>
                </a:solidFill>
              </a:rPr>
              <a:t> </a:t>
            </a:r>
            <a:r>
              <a:rPr lang="fr-FR" sz="3200" baseline="0" dirty="0" err="1" smtClean="0">
                <a:solidFill>
                  <a:srgbClr val="FFFFCC"/>
                </a:solidFill>
              </a:rPr>
              <a:t>Engineers</a:t>
            </a:r>
            <a:endParaRPr lang="ar-TN" sz="3200" dirty="0" smtClean="0">
              <a:solidFill>
                <a:srgbClr val="FFFFCC"/>
              </a:solidFill>
            </a:endParaRPr>
          </a:p>
          <a:p>
            <a:pPr>
              <a:defRPr lang="fr-FR">
                <a:solidFill>
                  <a:srgbClr val="FFFFCC"/>
                </a:solidFill>
              </a:defRPr>
            </a:pPr>
            <a:endParaRPr lang="ar-TN" sz="2000" dirty="0">
              <a:solidFill>
                <a:srgbClr val="FFFFCC"/>
              </a:solidFill>
            </a:endParaRPr>
          </a:p>
        </c:rich>
      </c:tx>
      <c:layout>
        <c:manualLayout>
          <c:xMode val="edge"/>
          <c:yMode val="edge"/>
          <c:x val="9.9109889078682706E-2"/>
          <c:y val="0"/>
        </c:manualLayout>
      </c:layout>
      <c:spPr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c:spPr>
    </c:title>
    <c:plotArea>
      <c:layout>
        <c:manualLayout>
          <c:layoutTarget val="inner"/>
          <c:xMode val="edge"/>
          <c:yMode val="edge"/>
          <c:x val="2.3297623584893398E-2"/>
          <c:y val="0.12372878390201245"/>
          <c:w val="0.86007202540444883"/>
          <c:h val="0.77320474266850214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عدد المهندسين المتخرجين في مختلف الإختصاصات</c:v>
                </c:pt>
              </c:strCache>
            </c:strRef>
          </c:tx>
          <c:dLbls>
            <c:dLbl>
              <c:idx val="0"/>
              <c:layout>
                <c:manualLayout>
                  <c:x val="-3.4143627900148181E-2"/>
                  <c:y val="-5.1172707889125923E-2"/>
                </c:manualLayout>
              </c:layout>
              <c:showVal val="1"/>
            </c:dLbl>
            <c:dLbl>
              <c:idx val="1"/>
              <c:layout>
                <c:manualLayout>
                  <c:x val="-3.8597144582776403E-2"/>
                  <c:y val="-5.9701492537314119E-2"/>
                </c:manualLayout>
              </c:layout>
              <c:showVal val="1"/>
            </c:dLbl>
            <c:dLbl>
              <c:idx val="2"/>
              <c:layout>
                <c:manualLayout>
                  <c:x val="-3.4143627900148181E-2"/>
                  <c:y val="-5.3304904051172934E-2"/>
                </c:manualLayout>
              </c:layout>
              <c:showVal val="1"/>
            </c:dLbl>
            <c:dLbl>
              <c:idx val="3"/>
              <c:layout>
                <c:manualLayout>
                  <c:x val="-3.8597144582776403E-2"/>
                  <c:y val="-5.1172707889125923E-2"/>
                </c:manualLayout>
              </c:layout>
              <c:showVal val="1"/>
            </c:dLbl>
            <c:dLbl>
              <c:idx val="4"/>
              <c:layout>
                <c:manualLayout>
                  <c:x val="-3.5628133461024523E-2"/>
                  <c:y val="-5.3304904051172934E-2"/>
                </c:manualLayout>
              </c:layout>
              <c:showVal val="1"/>
            </c:dLbl>
            <c:dLbl>
              <c:idx val="5"/>
              <c:layout>
                <c:manualLayout>
                  <c:x val="-3.1174616778396252E-2"/>
                  <c:y val="-6.3965884861407335E-2"/>
                </c:manualLayout>
              </c:layout>
              <c:showVal val="1"/>
            </c:dLbl>
            <c:dLbl>
              <c:idx val="6"/>
              <c:layout>
                <c:manualLayout>
                  <c:x val="-3.5628133461024523E-2"/>
                  <c:y val="-5.543710021321973E-2"/>
                </c:manualLayout>
              </c:layout>
              <c:showVal val="1"/>
            </c:dLbl>
            <c:dLbl>
              <c:idx val="7"/>
              <c:layout>
                <c:manualLayout>
                  <c:x val="-4.0081650143652232E-2"/>
                  <c:y val="-4.9040511727078913E-2"/>
                </c:manualLayout>
              </c:layout>
              <c:showVal val="1"/>
            </c:dLbl>
            <c:dLbl>
              <c:idx val="8"/>
              <c:layout>
                <c:manualLayout>
                  <c:x val="-3.7112639021900214E-2"/>
                  <c:y val="-4.4776119402985114E-2"/>
                </c:manualLayout>
              </c:layout>
              <c:showVal val="1"/>
            </c:dLbl>
            <c:dLbl>
              <c:idx val="9"/>
              <c:layout>
                <c:manualLayout>
                  <c:x val="-4.1566155704528207E-2"/>
                  <c:y val="-5.1172707889125903E-2"/>
                </c:manualLayout>
              </c:layout>
              <c:showVal val="1"/>
            </c:dLbl>
            <c:txPr>
              <a:bodyPr/>
              <a:lstStyle/>
              <a:p>
                <a:pPr>
                  <a:defRPr lang="fr-FR"/>
                </a:pPr>
                <a:endParaRPr lang="en-US"/>
              </a:p>
            </c:txPr>
            <c:showVal val="1"/>
          </c:dLbls>
          <c:cat>
            <c:numRef>
              <c:f>Sheet1!$B$1:$K$1</c:f>
              <c:numCache>
                <c:formatCode>General</c:formatCode>
                <c:ptCount val="10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</c:numCache>
            </c:numRef>
          </c:cat>
          <c:val>
            <c:numRef>
              <c:f>Sheet1!$B$2:$K$2</c:f>
              <c:numCache>
                <c:formatCode>General</c:formatCode>
                <c:ptCount val="10"/>
                <c:pt idx="0">
                  <c:v>1455</c:v>
                </c:pt>
                <c:pt idx="1">
                  <c:v>1682</c:v>
                </c:pt>
                <c:pt idx="2">
                  <c:v>2018</c:v>
                </c:pt>
                <c:pt idx="3">
                  <c:v>2424</c:v>
                </c:pt>
                <c:pt idx="4">
                  <c:v>2706</c:v>
                </c:pt>
                <c:pt idx="5">
                  <c:v>3118</c:v>
                </c:pt>
                <c:pt idx="6">
                  <c:v>3471</c:v>
                </c:pt>
                <c:pt idx="7">
                  <c:v>3519</c:v>
                </c:pt>
                <c:pt idx="8">
                  <c:v>3836</c:v>
                </c:pt>
                <c:pt idx="9">
                  <c:v>3994</c:v>
                </c:pt>
              </c:numCache>
            </c:numRef>
          </c:val>
        </c:ser>
        <c:dLbls>
          <c:showVal val="1"/>
        </c:dLbls>
        <c:marker val="1"/>
        <c:axId val="131899776"/>
        <c:axId val="131901696"/>
      </c:lineChart>
      <c:catAx>
        <c:axId val="131899776"/>
        <c:scaling>
          <c:orientation val="maxMin"/>
        </c:scaling>
        <c:axPos val="b"/>
        <c:title>
          <c:tx>
            <c:rich>
              <a:bodyPr/>
              <a:lstStyle/>
              <a:p>
                <a:pPr>
                  <a:defRPr lang="fr-FR"/>
                </a:pPr>
                <a:r>
                  <a:rPr lang="fr-FR" dirty="0" err="1" smtClean="0"/>
                  <a:t>year</a:t>
                </a:r>
                <a:endParaRPr lang="ar-TN" dirty="0"/>
              </a:p>
            </c:rich>
          </c:tx>
          <c:layout>
            <c:manualLayout>
              <c:xMode val="edge"/>
              <c:yMode val="edge"/>
              <c:x val="1.821640280456999E-2"/>
              <c:y val="0.88652048185777232"/>
            </c:manualLayout>
          </c:layout>
        </c:title>
        <c:numFmt formatCode="General" sourceLinked="1"/>
        <c:tickLblPos val="nextTo"/>
        <c:txPr>
          <a:bodyPr rot="0" vert="horz"/>
          <a:lstStyle/>
          <a:p>
            <a:pPr>
              <a:defRPr lang="fr-FR"/>
            </a:pPr>
            <a:endParaRPr lang="en-US"/>
          </a:p>
        </c:txPr>
        <c:crossAx val="131901696"/>
        <c:crossesAt val="0"/>
        <c:auto val="1"/>
        <c:lblAlgn val="ctr"/>
        <c:lblOffset val="100"/>
        <c:tickLblSkip val="1"/>
        <c:tickMarkSkip val="1"/>
      </c:catAx>
      <c:valAx>
        <c:axId val="131901696"/>
        <c:scaling>
          <c:orientation val="minMax"/>
          <c:max val="5000"/>
          <c:min val="0"/>
        </c:scaling>
        <c:axPos val="r"/>
        <c:title>
          <c:tx>
            <c:rich>
              <a:bodyPr rot="0" vert="horz"/>
              <a:lstStyle/>
              <a:p>
                <a:pPr>
                  <a:defRPr lang="fr-FR"/>
                </a:pPr>
                <a:r>
                  <a:rPr lang="fr-FR" dirty="0" err="1" smtClean="0"/>
                  <a:t>number</a:t>
                </a:r>
                <a:endParaRPr lang="ar-TN" dirty="0"/>
              </a:p>
            </c:rich>
          </c:tx>
          <c:layout>
            <c:manualLayout>
              <c:xMode val="edge"/>
              <c:yMode val="edge"/>
              <c:x val="0.92981620067803361"/>
              <c:y val="5.5195580296578624E-2"/>
            </c:manualLayout>
          </c:layout>
        </c:title>
        <c:numFmt formatCode="General" sourceLinked="1"/>
        <c:tickLblPos val="nextTo"/>
        <c:txPr>
          <a:bodyPr rot="0" vert="horz"/>
          <a:lstStyle/>
          <a:p>
            <a:pPr>
              <a:defRPr lang="fr-FR"/>
            </a:pPr>
            <a:endParaRPr lang="en-US"/>
          </a:p>
        </c:txPr>
        <c:crossAx val="131899776"/>
        <c:crosses val="autoZero"/>
        <c:crossBetween val="between"/>
        <c:majorUnit val="1000"/>
      </c:valAx>
    </c:plotArea>
    <c:plotVisOnly val="1"/>
    <c:dispBlanksAs val="gap"/>
  </c:chart>
  <c:spPr>
    <a:solidFill>
      <a:srgbClr val="FFFFCC"/>
    </a:solidFill>
  </c:spPr>
  <c:txPr>
    <a:bodyPr/>
    <a:lstStyle/>
    <a:p>
      <a:pPr>
        <a:defRPr sz="24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hart>
    <c:autoTitleDeleted val="1"/>
    <c:plotArea>
      <c:layout>
        <c:manualLayout>
          <c:layoutTarget val="inner"/>
          <c:xMode val="edge"/>
          <c:yMode val="edge"/>
          <c:x val="5.813216395273242E-4"/>
          <c:y val="0.10134850963717713"/>
          <c:w val="0.91240821050803322"/>
          <c:h val="0.79793745877229549"/>
        </c:manualLayout>
      </c:layout>
      <c:lineChart>
        <c:grouping val="standard"/>
        <c:ser>
          <c:idx val="0"/>
          <c:order val="0"/>
          <c:tx>
            <c:strRef>
              <c:f>Sheet1!$A$4</c:f>
              <c:strCache>
                <c:ptCount val="1"/>
                <c:pt idx="0">
                  <c:v>مناظرة الدخول إلى مرحلة تكوين المهندسين الخاصة بطلبة السنة الثانية مرحلة تحضيرية مندمجة </c:v>
                </c:pt>
              </c:strCache>
            </c:strRef>
          </c:tx>
          <c:dLbls>
            <c:dLbl>
              <c:idx val="6"/>
              <c:layout>
                <c:manualLayout>
                  <c:x val="-4.4535166826279969E-3"/>
                  <c:y val="-7.9899565616889136E-3"/>
                </c:manualLayout>
              </c:layout>
              <c:showVal val="1"/>
            </c:dLbl>
            <c:dLbl>
              <c:idx val="7"/>
              <c:layout>
                <c:manualLayout>
                  <c:x val="-6.5318244678544413E-2"/>
                  <c:y val="4.5918815120898432E-2"/>
                </c:manualLayout>
              </c:layout>
              <c:showVal val="1"/>
            </c:dLbl>
            <c:txPr>
              <a:bodyPr/>
              <a:lstStyle/>
              <a:p>
                <a:pPr>
                  <a:defRPr lang="fr-FR"/>
                </a:pPr>
                <a:endParaRPr lang="en-US"/>
              </a:p>
            </c:txPr>
            <c:showVal val="1"/>
          </c:dLbls>
          <c:cat>
            <c:numRef>
              <c:f>Sheet1!$B$1:$I$1</c:f>
              <c:numCache>
                <c:formatCode>General</c:formatCode>
                <c:ptCount val="8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</c:numCache>
            </c:numRef>
          </c:cat>
          <c:val>
            <c:numRef>
              <c:f>Sheet1!$B$4:$I$4</c:f>
              <c:numCache>
                <c:formatCode>General</c:formatCode>
                <c:ptCount val="8"/>
                <c:pt idx="6">
                  <c:v>506</c:v>
                </c:pt>
                <c:pt idx="7">
                  <c:v>771</c:v>
                </c:pt>
              </c:numCache>
            </c:numRef>
          </c:val>
        </c:ser>
        <c:ser>
          <c:idx val="1"/>
          <c:order val="1"/>
          <c:tx>
            <c:strRef>
              <c:f>Sheet1!$A$2</c:f>
              <c:strCache>
                <c:ptCount val="1"/>
                <c:pt idx="0">
                  <c:v>المناظرات الخصوصية: عدد الطلبة المقبولين بالسنة الأولى والسنة الثانية تكوين هندسي</c:v>
                </c:pt>
              </c:strCache>
            </c:strRef>
          </c:tx>
          <c:dLbls>
            <c:dLbl>
              <c:idx val="0"/>
              <c:layout>
                <c:manualLayout>
                  <c:x val="-3.4143627900148181E-2"/>
                  <c:y val="-5.1172707889125923E-2"/>
                </c:manualLayout>
              </c:layout>
              <c:showVal val="1"/>
            </c:dLbl>
            <c:dLbl>
              <c:idx val="1"/>
              <c:layout>
                <c:manualLayout>
                  <c:x val="-3.8597144582776417E-2"/>
                  <c:y val="-5.9701492537314133E-2"/>
                </c:manualLayout>
              </c:layout>
              <c:showVal val="1"/>
            </c:dLbl>
            <c:dLbl>
              <c:idx val="2"/>
              <c:layout>
                <c:manualLayout>
                  <c:x val="-3.4143627900148181E-2"/>
                  <c:y val="-5.3304904051172934E-2"/>
                </c:manualLayout>
              </c:layout>
              <c:showVal val="1"/>
            </c:dLbl>
            <c:dLbl>
              <c:idx val="3"/>
              <c:layout>
                <c:manualLayout>
                  <c:x val="-3.8597144582776417E-2"/>
                  <c:y val="-5.1172707889125923E-2"/>
                </c:manualLayout>
              </c:layout>
              <c:showVal val="1"/>
            </c:dLbl>
            <c:dLbl>
              <c:idx val="4"/>
              <c:layout>
                <c:manualLayout>
                  <c:x val="-3.5628133461024551E-2"/>
                  <c:y val="-5.3304904051172934E-2"/>
                </c:manualLayout>
              </c:layout>
              <c:showVal val="1"/>
            </c:dLbl>
            <c:dLbl>
              <c:idx val="5"/>
              <c:layout>
                <c:manualLayout>
                  <c:x val="-3.1174616778396252E-2"/>
                  <c:y val="-6.3965884861407335E-2"/>
                </c:manualLayout>
              </c:layout>
              <c:showVal val="1"/>
            </c:dLbl>
            <c:dLbl>
              <c:idx val="6"/>
              <c:layout>
                <c:manualLayout>
                  <c:x val="-3.5628133461024551E-2"/>
                  <c:y val="-5.543710021321973E-2"/>
                </c:manualLayout>
              </c:layout>
              <c:showVal val="1"/>
            </c:dLbl>
            <c:dLbl>
              <c:idx val="7"/>
              <c:layout>
                <c:manualLayout>
                  <c:x val="-4.0081650143652232E-2"/>
                  <c:y val="-4.9040511727078913E-2"/>
                </c:manualLayout>
              </c:layout>
              <c:showVal val="1"/>
            </c:dLbl>
            <c:dLbl>
              <c:idx val="8"/>
              <c:layout>
                <c:manualLayout>
                  <c:x val="-3.7112639021900214E-2"/>
                  <c:y val="-4.4776119402985114E-2"/>
                </c:manualLayout>
              </c:layout>
              <c:showVal val="1"/>
            </c:dLbl>
            <c:dLbl>
              <c:idx val="9"/>
              <c:layout>
                <c:manualLayout>
                  <c:x val="-4.1566155704528207E-2"/>
                  <c:y val="-5.1172707889125903E-2"/>
                </c:manualLayout>
              </c:layout>
              <c:showVal val="1"/>
            </c:dLbl>
            <c:txPr>
              <a:bodyPr/>
              <a:lstStyle/>
              <a:p>
                <a:pPr>
                  <a:defRPr lang="fr-FR"/>
                </a:pPr>
                <a:endParaRPr lang="en-US"/>
              </a:p>
            </c:txPr>
            <c:showVal val="1"/>
          </c:dLbls>
          <c:cat>
            <c:numRef>
              <c:f>Sheet1!$B$1:$I$1</c:f>
              <c:numCache>
                <c:formatCode>General</c:formatCode>
                <c:ptCount val="8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</c:numCache>
            </c:numRef>
          </c:cat>
          <c:val>
            <c:numRef>
              <c:f>Sheet1!$B$2:$I$2</c:f>
              <c:numCache>
                <c:formatCode>General</c:formatCode>
                <c:ptCount val="8"/>
                <c:pt idx="0">
                  <c:v>371</c:v>
                </c:pt>
                <c:pt idx="1">
                  <c:v>500</c:v>
                </c:pt>
                <c:pt idx="2">
                  <c:v>492</c:v>
                </c:pt>
                <c:pt idx="3">
                  <c:v>553</c:v>
                </c:pt>
                <c:pt idx="4">
                  <c:v>1510</c:v>
                </c:pt>
                <c:pt idx="5">
                  <c:v>1657</c:v>
                </c:pt>
                <c:pt idx="6">
                  <c:v>1221</c:v>
                </c:pt>
                <c:pt idx="7">
                  <c:v>1013</c:v>
                </c:pt>
              </c:numCache>
            </c:numRef>
          </c:val>
        </c:ser>
        <c:ser>
          <c:idx val="2"/>
          <c:order val="2"/>
          <c:tx>
            <c:strRef>
              <c:f>Sheet1!$A$3</c:f>
              <c:strCache>
                <c:ptCount val="1"/>
                <c:pt idx="0">
                  <c:v>عدد الطلبة المقبولين بالمناظرات الوطنية</c:v>
                </c:pt>
              </c:strCache>
            </c:strRef>
          </c:tx>
          <c:dLbls>
            <c:dLbl>
              <c:idx val="0"/>
              <c:layout>
                <c:manualLayout>
                  <c:x val="-3.2659122339272206E-2"/>
                  <c:y val="-3.8379530916844359E-2"/>
                </c:manualLayout>
              </c:layout>
              <c:showVal val="1"/>
            </c:dLbl>
            <c:dLbl>
              <c:idx val="1"/>
              <c:layout>
                <c:manualLayout>
                  <c:x val="-3.7112639021900345E-2"/>
                  <c:y val="-4.9040511727078913E-2"/>
                </c:manualLayout>
              </c:layout>
              <c:showVal val="1"/>
            </c:dLbl>
            <c:dLbl>
              <c:idx val="2"/>
              <c:layout>
                <c:manualLayout>
                  <c:x val="-3.2659122339272206E-2"/>
                  <c:y val="-4.4776119402985003E-2"/>
                </c:manualLayout>
              </c:layout>
              <c:showVal val="1"/>
            </c:dLbl>
            <c:dLbl>
              <c:idx val="3"/>
              <c:layout>
                <c:manualLayout>
                  <c:x val="-2.9690111217520212E-2"/>
                  <c:y val="-4.6908315565031965E-2"/>
                </c:manualLayout>
              </c:layout>
              <c:showVal val="1"/>
            </c:dLbl>
            <c:dLbl>
              <c:idx val="4"/>
              <c:layout>
                <c:manualLayout>
                  <c:x val="-3.2659122339272206E-2"/>
                  <c:y val="-4.6908315565031965E-2"/>
                </c:manualLayout>
              </c:layout>
              <c:showVal val="1"/>
            </c:dLbl>
            <c:dLbl>
              <c:idx val="5"/>
              <c:layout>
                <c:manualLayout>
                  <c:x val="-3.7112639021900214E-2"/>
                  <c:y val="-3.8379530916844283E-2"/>
                </c:manualLayout>
              </c:layout>
              <c:showVal val="1"/>
            </c:dLbl>
            <c:dLbl>
              <c:idx val="6"/>
              <c:layout>
                <c:manualLayout>
                  <c:x val="-4.1566155704528221E-2"/>
                  <c:y val="-4.47761194029851E-2"/>
                </c:manualLayout>
              </c:layout>
              <c:showVal val="1"/>
            </c:dLbl>
            <c:dLbl>
              <c:idx val="7"/>
              <c:layout>
                <c:manualLayout>
                  <c:x val="-3.7112639021900214E-2"/>
                  <c:y val="-4.6908315565031965E-2"/>
                </c:manualLayout>
              </c:layout>
              <c:showVal val="1"/>
            </c:dLbl>
            <c:dLbl>
              <c:idx val="8"/>
              <c:layout>
                <c:manualLayout>
                  <c:x val="-3.2659122339272206E-2"/>
                  <c:y val="-5.1172707889125833E-2"/>
                </c:manualLayout>
              </c:layout>
              <c:showVal val="1"/>
            </c:dLbl>
            <c:dLbl>
              <c:idx val="9"/>
              <c:layout>
                <c:manualLayout>
                  <c:x val="-3.7112639021900234E-2"/>
                  <c:y val="-5.3304904051172913E-2"/>
                </c:manualLayout>
              </c:layout>
              <c:showVal val="1"/>
            </c:dLbl>
            <c:txPr>
              <a:bodyPr/>
              <a:lstStyle/>
              <a:p>
                <a:pPr>
                  <a:defRPr lang="fr-FR"/>
                </a:pPr>
                <a:endParaRPr lang="en-US"/>
              </a:p>
            </c:txPr>
            <c:showVal val="1"/>
          </c:dLbls>
          <c:cat>
            <c:numRef>
              <c:f>Sheet1!$B$1:$I$1</c:f>
              <c:numCache>
                <c:formatCode>General</c:formatCode>
                <c:ptCount val="8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</c:numCache>
            </c:numRef>
          </c:cat>
          <c:val>
            <c:numRef>
              <c:f>Sheet1!$B$3:$I$3</c:f>
              <c:numCache>
                <c:formatCode>General</c:formatCode>
                <c:ptCount val="8"/>
                <c:pt idx="0">
                  <c:v>2610</c:v>
                </c:pt>
                <c:pt idx="1">
                  <c:v>2891</c:v>
                </c:pt>
                <c:pt idx="2">
                  <c:v>2973</c:v>
                </c:pt>
                <c:pt idx="3">
                  <c:v>3014</c:v>
                </c:pt>
                <c:pt idx="4">
                  <c:v>3168</c:v>
                </c:pt>
                <c:pt idx="5">
                  <c:v>3534</c:v>
                </c:pt>
                <c:pt idx="6">
                  <c:v>3730</c:v>
                </c:pt>
                <c:pt idx="7">
                  <c:v>4433</c:v>
                </c:pt>
              </c:numCache>
            </c:numRef>
          </c:val>
        </c:ser>
        <c:dLbls>
          <c:showVal val="1"/>
        </c:dLbls>
        <c:marker val="1"/>
        <c:axId val="132031616"/>
        <c:axId val="132033536"/>
      </c:lineChart>
      <c:catAx>
        <c:axId val="132031616"/>
        <c:scaling>
          <c:orientation val="maxMin"/>
        </c:scaling>
        <c:axPos val="b"/>
        <c:title>
          <c:tx>
            <c:rich>
              <a:bodyPr/>
              <a:lstStyle/>
              <a:p>
                <a:pPr>
                  <a:defRPr lang="fr-FR"/>
                </a:pPr>
                <a:r>
                  <a:rPr lang="ar-TN"/>
                  <a:t>السنة </a:t>
                </a:r>
              </a:p>
            </c:rich>
          </c:tx>
          <c:layout>
            <c:manualLayout>
              <c:xMode val="edge"/>
              <c:yMode val="edge"/>
              <c:x val="7.858312296272859E-4"/>
              <c:y val="0.89957615482396625"/>
            </c:manualLayout>
          </c:layout>
        </c:title>
        <c:numFmt formatCode="General" sourceLinked="1"/>
        <c:tickLblPos val="nextTo"/>
        <c:txPr>
          <a:bodyPr rot="0" vert="horz"/>
          <a:lstStyle/>
          <a:p>
            <a:pPr>
              <a:defRPr lang="fr-FR"/>
            </a:pPr>
            <a:endParaRPr lang="en-US"/>
          </a:p>
        </c:txPr>
        <c:crossAx val="132033536"/>
        <c:crossesAt val="0"/>
        <c:auto val="1"/>
        <c:lblAlgn val="ctr"/>
        <c:lblOffset val="100"/>
        <c:tickLblSkip val="1"/>
        <c:tickMarkSkip val="1"/>
      </c:catAx>
      <c:valAx>
        <c:axId val="132033536"/>
        <c:scaling>
          <c:orientation val="minMax"/>
          <c:max val="5000"/>
          <c:min val="0"/>
        </c:scaling>
        <c:axPos val="r"/>
        <c:title>
          <c:tx>
            <c:rich>
              <a:bodyPr rot="0" vert="horz"/>
              <a:lstStyle/>
              <a:p>
                <a:pPr>
                  <a:defRPr lang="fr-FR"/>
                </a:pPr>
                <a:r>
                  <a:rPr lang="ar-TN"/>
                  <a:t>العدد</a:t>
                </a:r>
              </a:p>
            </c:rich>
          </c:tx>
          <c:layout>
            <c:manualLayout>
              <c:xMode val="edge"/>
              <c:yMode val="edge"/>
              <c:x val="0.93419138592404949"/>
              <c:y val="3.4013307996153583E-2"/>
            </c:manualLayout>
          </c:layout>
        </c:title>
        <c:numFmt formatCode="General" sourceLinked="1"/>
        <c:tickLblPos val="nextTo"/>
        <c:txPr>
          <a:bodyPr rot="0" vert="horz"/>
          <a:lstStyle/>
          <a:p>
            <a:pPr>
              <a:defRPr lang="fr-FR"/>
            </a:pPr>
            <a:endParaRPr lang="en-US"/>
          </a:p>
        </c:txPr>
        <c:crossAx val="132031616"/>
        <c:crosses val="autoZero"/>
        <c:crossBetween val="between"/>
        <c:majorUnit val="1000"/>
      </c:valAx>
    </c:plotArea>
    <c:plotVisOnly val="1"/>
    <c:dispBlanksAs val="gap"/>
  </c:chart>
  <c:spPr>
    <a:solidFill>
      <a:srgbClr val="FFFFCC"/>
    </a:solidFill>
  </c:spPr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hart>
    <c:autoTitleDeleted val="1"/>
    <c:plotArea>
      <c:layout>
        <c:manualLayout>
          <c:layoutTarget val="inner"/>
          <c:xMode val="edge"/>
          <c:yMode val="edge"/>
          <c:x val="9.0453144738006398E-3"/>
          <c:y val="0.21964181319924339"/>
          <c:w val="0.93710079365079479"/>
          <c:h val="0.46395046310393168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عدد الناجحين في علوم الرياضيات </c:v>
                </c:pt>
              </c:strCache>
            </c:strRef>
          </c:tx>
          <c:dLbls>
            <c:dLbl>
              <c:idx val="0"/>
              <c:layout>
                <c:manualLayout>
                  <c:x val="-2.5236594534892135E-2"/>
                  <c:y val="-8.1690359384853736E-2"/>
                </c:manualLayout>
              </c:layout>
              <c:showVal val="1"/>
            </c:dLbl>
            <c:dLbl>
              <c:idx val="1"/>
              <c:layout>
                <c:manualLayout>
                  <c:x val="-3.2659122339272192E-2"/>
                  <c:y val="-0.10329821448984419"/>
                </c:manualLayout>
              </c:layout>
              <c:showVal val="1"/>
            </c:dLbl>
            <c:dLbl>
              <c:idx val="2"/>
              <c:layout>
                <c:manualLayout>
                  <c:x val="-2.2267583413140186E-2"/>
                  <c:y val="-9.6901506696907475E-2"/>
                </c:manualLayout>
              </c:layout>
              <c:showVal val="1"/>
            </c:dLbl>
            <c:dLbl>
              <c:idx val="3"/>
              <c:layout>
                <c:manualLayout>
                  <c:x val="-2.9690111217520212E-2"/>
                  <c:y val="-0.10348907901345011"/>
                </c:manualLayout>
              </c:layout>
              <c:showVal val="1"/>
            </c:dLbl>
            <c:dLbl>
              <c:idx val="4"/>
              <c:layout>
                <c:manualLayout>
                  <c:x val="-2.8205605656644216E-2"/>
                  <c:y val="-8.3822480888660109E-2"/>
                </c:manualLayout>
              </c:layout>
              <c:showVal val="1"/>
            </c:dLbl>
            <c:dLbl>
              <c:idx val="5"/>
              <c:layout>
                <c:manualLayout>
                  <c:x val="-2.8205605656644216E-2"/>
                  <c:y val="-8.576442443189522E-2"/>
                </c:manualLayout>
              </c:layout>
              <c:showVal val="1"/>
            </c:dLbl>
            <c:dLbl>
              <c:idx val="6"/>
              <c:layout>
                <c:manualLayout>
                  <c:x val="-3.5628133461024288E-2"/>
                  <c:y val="-8.1595270404567571E-2"/>
                </c:manualLayout>
              </c:layout>
              <c:showVal val="1"/>
            </c:dLbl>
            <c:dLbl>
              <c:idx val="7"/>
              <c:layout>
                <c:manualLayout>
                  <c:x val="-4.0081650143652232E-2"/>
                  <c:y val="-4.9040511727078913E-2"/>
                </c:manualLayout>
              </c:layout>
              <c:showVal val="1"/>
            </c:dLbl>
            <c:dLbl>
              <c:idx val="8"/>
              <c:layout>
                <c:manualLayout>
                  <c:x val="-3.7112639021900214E-2"/>
                  <c:y val="-4.4776119402985114E-2"/>
                </c:manualLayout>
              </c:layout>
              <c:showVal val="1"/>
            </c:dLbl>
            <c:dLbl>
              <c:idx val="9"/>
              <c:layout>
                <c:manualLayout>
                  <c:x val="-4.1566155704528207E-2"/>
                  <c:y val="-5.1172707889125903E-2"/>
                </c:manualLayout>
              </c:layout>
              <c:showVal val="1"/>
            </c:dLbl>
            <c:txPr>
              <a:bodyPr/>
              <a:lstStyle/>
              <a:p>
                <a:pPr>
                  <a:defRPr lang="fr-FR"/>
                </a:pPr>
                <a:endParaRPr lang="en-US"/>
              </a:p>
            </c:txPr>
            <c:showVal val="1"/>
          </c:dLbls>
          <c:cat>
            <c:numRef>
              <c:f>Sheet1!$B$1:$H$1</c:f>
              <c:numCache>
                <c:formatCode>General</c:formatCode>
                <c:ptCount val="7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</c:numCache>
            </c:numRef>
          </c:cat>
          <c:val>
            <c:numRef>
              <c:f>Sheet1!$B$2:$H$2</c:f>
              <c:numCache>
                <c:formatCode>General</c:formatCode>
                <c:ptCount val="7"/>
                <c:pt idx="0">
                  <c:v>13</c:v>
                </c:pt>
                <c:pt idx="1">
                  <c:v>10</c:v>
                </c:pt>
                <c:pt idx="2">
                  <c:v>8</c:v>
                </c:pt>
                <c:pt idx="3">
                  <c:v>11</c:v>
                </c:pt>
                <c:pt idx="4">
                  <c:v>13</c:v>
                </c:pt>
                <c:pt idx="5">
                  <c:v>14</c:v>
                </c:pt>
                <c:pt idx="6">
                  <c:v>12</c:v>
                </c:pt>
              </c:numCache>
            </c:numRef>
          </c:val>
        </c:ser>
        <c:dLbls>
          <c:showVal val="1"/>
        </c:dLbls>
        <c:marker val="1"/>
        <c:axId val="132152320"/>
        <c:axId val="132166784"/>
      </c:lineChart>
      <c:catAx>
        <c:axId val="132152320"/>
        <c:scaling>
          <c:orientation val="maxMin"/>
        </c:scaling>
        <c:axPos val="b"/>
        <c:title>
          <c:tx>
            <c:rich>
              <a:bodyPr/>
              <a:lstStyle/>
              <a:p>
                <a:pPr>
                  <a:defRPr lang="fr-FR"/>
                </a:pPr>
                <a:r>
                  <a:rPr lang="fr-FR" dirty="0" err="1" smtClean="0"/>
                  <a:t>year</a:t>
                </a:r>
                <a:endParaRPr lang="ar-TN" dirty="0"/>
              </a:p>
            </c:rich>
          </c:tx>
          <c:layout>
            <c:manualLayout>
              <c:xMode val="edge"/>
              <c:yMode val="edge"/>
              <c:x val="0"/>
              <c:y val="0.71484044111771161"/>
            </c:manualLayout>
          </c:layout>
        </c:title>
        <c:numFmt formatCode="General" sourceLinked="1"/>
        <c:tickLblPos val="nextTo"/>
        <c:txPr>
          <a:bodyPr rot="0" vert="horz"/>
          <a:lstStyle/>
          <a:p>
            <a:pPr>
              <a:defRPr lang="fr-FR"/>
            </a:pPr>
            <a:endParaRPr lang="en-US"/>
          </a:p>
        </c:txPr>
        <c:crossAx val="132166784"/>
        <c:crossesAt val="0"/>
        <c:auto val="1"/>
        <c:lblAlgn val="ctr"/>
        <c:lblOffset val="100"/>
        <c:tickLblSkip val="1"/>
        <c:tickMarkSkip val="1"/>
      </c:catAx>
      <c:valAx>
        <c:axId val="132166784"/>
        <c:scaling>
          <c:orientation val="minMax"/>
          <c:max val="25"/>
          <c:min val="0"/>
        </c:scaling>
        <c:axPos val="r"/>
        <c:title>
          <c:tx>
            <c:rich>
              <a:bodyPr rot="0" vert="horz"/>
              <a:lstStyle/>
              <a:p>
                <a:pPr>
                  <a:defRPr lang="fr-FR"/>
                </a:pPr>
                <a:r>
                  <a:rPr lang="fr-FR" dirty="0" err="1" smtClean="0"/>
                  <a:t>number</a:t>
                </a:r>
                <a:endParaRPr lang="ar-TN" dirty="0"/>
              </a:p>
            </c:rich>
          </c:tx>
          <c:layout>
            <c:manualLayout>
              <c:xMode val="edge"/>
              <c:yMode val="edge"/>
              <c:x val="0.94507539682539765"/>
              <c:y val="0.37647405503316422"/>
            </c:manualLayout>
          </c:layout>
        </c:title>
        <c:numFmt formatCode="General" sourceLinked="1"/>
        <c:majorTickMark val="none"/>
        <c:tickLblPos val="none"/>
        <c:txPr>
          <a:bodyPr rot="0" vert="horz"/>
          <a:lstStyle/>
          <a:p>
            <a:pPr>
              <a:defRPr lang="fr-FR"/>
            </a:pPr>
            <a:endParaRPr lang="en-US"/>
          </a:p>
        </c:txPr>
        <c:crossAx val="132152320"/>
        <c:crosses val="autoZero"/>
        <c:crossBetween val="between"/>
        <c:majorUnit val="5"/>
      </c:valAx>
    </c:plotArea>
    <c:plotVisOnly val="1"/>
    <c:dispBlanksAs val="gap"/>
  </c:chart>
  <c:spPr>
    <a:solidFill>
      <a:srgbClr val="FFFFCC"/>
    </a:solidFill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2"/>
  <c:chart>
    <c:autoTitleDeleted val="1"/>
    <c:plotArea>
      <c:layout>
        <c:manualLayout>
          <c:layoutTarget val="inner"/>
          <c:xMode val="edge"/>
          <c:yMode val="edge"/>
          <c:x val="1.5533764012262443E-3"/>
          <c:y val="0.25209579865604625"/>
          <c:w val="0.91952158795184358"/>
          <c:h val="0.54254131944444461"/>
        </c:manualLayout>
      </c:layout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عدد الناجحين في العلوم الفيزيائية</c:v>
                </c:pt>
              </c:strCache>
            </c:strRef>
          </c:tx>
          <c:dLbls>
            <c:dLbl>
              <c:idx val="0"/>
              <c:layout>
                <c:manualLayout>
                  <c:x val="-2.5236594534892135E-2"/>
                  <c:y val="-0.11631641930051601"/>
                </c:manualLayout>
              </c:layout>
              <c:showVal val="1"/>
            </c:dLbl>
            <c:dLbl>
              <c:idx val="1"/>
              <c:layout>
                <c:manualLayout>
                  <c:x val="-2.3752088974016126E-2"/>
                  <c:y val="-8.1132126554724696E-2"/>
                </c:manualLayout>
              </c:layout>
              <c:showVal val="1"/>
            </c:dLbl>
            <c:dLbl>
              <c:idx val="2"/>
              <c:layout>
                <c:manualLayout>
                  <c:x val="-2.2267583413140193E-2"/>
                  <c:y val="-9.9790447208399802E-2"/>
                </c:manualLayout>
              </c:layout>
              <c:showVal val="1"/>
            </c:dLbl>
            <c:dLbl>
              <c:idx val="3"/>
              <c:layout>
                <c:manualLayout>
                  <c:x val="-2.2267583413140193E-2"/>
                  <c:y val="-9.7338264411943612E-2"/>
                </c:manualLayout>
              </c:layout>
              <c:showVal val="1"/>
            </c:dLbl>
            <c:dLbl>
              <c:idx val="4"/>
              <c:layout>
                <c:manualLayout>
                  <c:x val="-2.0783077852264239E-2"/>
                  <c:y val="-0.10192279576995762"/>
                </c:manualLayout>
              </c:layout>
              <c:showVal val="1"/>
            </c:dLbl>
            <c:dLbl>
              <c:idx val="5"/>
              <c:layout>
                <c:manualLayout>
                  <c:x val="-1.9298572291388188E-2"/>
                  <c:y val="-0.10256282522647421"/>
                </c:manualLayout>
              </c:layout>
              <c:showVal val="1"/>
            </c:dLbl>
            <c:dLbl>
              <c:idx val="6"/>
              <c:layout>
                <c:manualLayout>
                  <c:x val="-2.6721100095768151E-2"/>
                  <c:y val="-0.11354404128244162"/>
                </c:manualLayout>
              </c:layout>
              <c:showVal val="1"/>
            </c:dLbl>
            <c:dLbl>
              <c:idx val="7"/>
              <c:layout>
                <c:manualLayout>
                  <c:x val="-3.7112639021900214E-2"/>
                  <c:y val="-4.6908315565031965E-2"/>
                </c:manualLayout>
              </c:layout>
              <c:showVal val="1"/>
            </c:dLbl>
            <c:dLbl>
              <c:idx val="8"/>
              <c:layout>
                <c:manualLayout>
                  <c:x val="-3.2659122339272206E-2"/>
                  <c:y val="-5.1172707889125833E-2"/>
                </c:manualLayout>
              </c:layout>
              <c:showVal val="1"/>
            </c:dLbl>
            <c:dLbl>
              <c:idx val="9"/>
              <c:layout>
                <c:manualLayout>
                  <c:x val="-3.7112639021900234E-2"/>
                  <c:y val="-5.3304904051172913E-2"/>
                </c:manualLayout>
              </c:layout>
              <c:showVal val="1"/>
            </c:dLbl>
            <c:txPr>
              <a:bodyPr/>
              <a:lstStyle/>
              <a:p>
                <a:pPr>
                  <a:defRPr lang="fr-FR"/>
                </a:pPr>
                <a:endParaRPr lang="en-US"/>
              </a:p>
            </c:txPr>
            <c:showVal val="1"/>
          </c:dLbls>
          <c:cat>
            <c:numRef>
              <c:f>Sheet1!$B$1:$H$1</c:f>
              <c:numCache>
                <c:formatCode>General</c:formatCode>
                <c:ptCount val="7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</c:numCache>
            </c:numRef>
          </c:cat>
          <c:val>
            <c:numRef>
              <c:f>Sheet1!$B$2:$H$2</c:f>
              <c:numCache>
                <c:formatCode>General</c:formatCode>
                <c:ptCount val="7"/>
                <c:pt idx="0">
                  <c:v>4</c:v>
                </c:pt>
                <c:pt idx="1">
                  <c:v>6</c:v>
                </c:pt>
                <c:pt idx="2">
                  <c:v>8</c:v>
                </c:pt>
                <c:pt idx="3">
                  <c:v>9</c:v>
                </c:pt>
                <c:pt idx="4">
                  <c:v>7</c:v>
                </c:pt>
                <c:pt idx="5">
                  <c:v>7</c:v>
                </c:pt>
                <c:pt idx="6">
                  <c:v>4</c:v>
                </c:pt>
              </c:numCache>
            </c:numRef>
          </c:val>
        </c:ser>
        <c:dLbls>
          <c:showVal val="1"/>
        </c:dLbls>
        <c:marker val="1"/>
        <c:axId val="132374528"/>
        <c:axId val="132376832"/>
      </c:lineChart>
      <c:catAx>
        <c:axId val="132374528"/>
        <c:scaling>
          <c:orientation val="maxMin"/>
        </c:scaling>
        <c:axPos val="b"/>
        <c:title>
          <c:tx>
            <c:rich>
              <a:bodyPr/>
              <a:lstStyle/>
              <a:p>
                <a:pPr>
                  <a:defRPr lang="fr-FR"/>
                </a:pPr>
                <a:r>
                  <a:rPr lang="fr-FR" dirty="0" err="1" smtClean="0"/>
                  <a:t>year</a:t>
                </a:r>
                <a:endParaRPr lang="ar-TN" dirty="0"/>
              </a:p>
            </c:rich>
          </c:tx>
          <c:layout>
            <c:manualLayout>
              <c:xMode val="edge"/>
              <c:yMode val="edge"/>
              <c:x val="3.3877232444519435E-3"/>
              <c:y val="0.81550520833333362"/>
            </c:manualLayout>
          </c:layout>
        </c:title>
        <c:numFmt formatCode="General" sourceLinked="1"/>
        <c:tickLblPos val="nextTo"/>
        <c:txPr>
          <a:bodyPr rot="0" vert="horz"/>
          <a:lstStyle/>
          <a:p>
            <a:pPr>
              <a:defRPr lang="fr-FR"/>
            </a:pPr>
            <a:endParaRPr lang="en-US"/>
          </a:p>
        </c:txPr>
        <c:crossAx val="132376832"/>
        <c:crossesAt val="0"/>
        <c:auto val="1"/>
        <c:lblAlgn val="ctr"/>
        <c:lblOffset val="100"/>
        <c:tickLblSkip val="1"/>
        <c:tickMarkSkip val="1"/>
      </c:catAx>
      <c:valAx>
        <c:axId val="132376832"/>
        <c:scaling>
          <c:orientation val="minMax"/>
          <c:min val="0"/>
        </c:scaling>
        <c:axPos val="r"/>
        <c:title>
          <c:tx>
            <c:rich>
              <a:bodyPr rot="0" vert="horz"/>
              <a:lstStyle/>
              <a:p>
                <a:pPr>
                  <a:defRPr lang="fr-FR"/>
                </a:pPr>
                <a:r>
                  <a:rPr lang="fr-FR" dirty="0" err="1" smtClean="0"/>
                  <a:t>number</a:t>
                </a:r>
                <a:endParaRPr lang="ar-TN" dirty="0"/>
              </a:p>
            </c:rich>
          </c:tx>
          <c:layout>
            <c:manualLayout>
              <c:xMode val="edge"/>
              <c:yMode val="edge"/>
              <c:x val="0.9327286603567686"/>
              <c:y val="0.44323645833333264"/>
            </c:manualLayout>
          </c:layout>
        </c:title>
        <c:numFmt formatCode="General" sourceLinked="1"/>
        <c:majorTickMark val="none"/>
        <c:tickLblPos val="none"/>
        <c:txPr>
          <a:bodyPr rot="0" vert="horz"/>
          <a:lstStyle/>
          <a:p>
            <a:pPr>
              <a:defRPr lang="fr-FR"/>
            </a:pPr>
            <a:endParaRPr lang="en-US"/>
          </a:p>
        </c:txPr>
        <c:crossAx val="132374528"/>
        <c:crosses val="autoZero"/>
        <c:crossBetween val="between"/>
        <c:majorUnit val="15"/>
      </c:valAx>
    </c:plotArea>
    <c:plotVisOnly val="1"/>
    <c:dispBlanksAs val="gap"/>
  </c:chart>
  <c:spPr>
    <a:solidFill>
      <a:srgbClr val="FFFFCC"/>
    </a:solidFill>
  </c:spPr>
  <c:txPr>
    <a:bodyPr/>
    <a:lstStyle/>
    <a:p>
      <a:pPr>
        <a:defRPr sz="18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0.74352</cdr:x>
      <cdr:y>0.04647</cdr:y>
    </cdr:from>
    <cdr:to>
      <cdr:x>0.88714</cdr:x>
      <cdr:y>0.12765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6798747" y="257371"/>
          <a:ext cx="1313261" cy="449576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rgbClr val="002060"/>
          </a:solidFill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ar-TN" sz="900"/>
            <a:t>المجموع </a:t>
          </a:r>
          <a:r>
            <a:rPr lang="ar-TN" sz="900">
              <a:effectLst/>
              <a:latin typeface="+mn-lt"/>
              <a:ea typeface="+mn-ea"/>
              <a:cs typeface="+mn-cs"/>
            </a:rPr>
            <a:t>المتوقع </a:t>
          </a:r>
          <a:r>
            <a:rPr lang="ar-TN" sz="900"/>
            <a:t>  للمترشحين</a:t>
          </a:r>
        </a:p>
        <a:p xmlns:a="http://schemas.openxmlformats.org/drawingml/2006/main">
          <a:pPr algn="ctr"/>
          <a:r>
            <a:rPr lang="ar-TN" sz="900"/>
            <a:t> 5000</a:t>
          </a:r>
          <a:endParaRPr lang="fr-FR" sz="900"/>
        </a:p>
      </cdr:txBody>
    </cdr:sp>
  </cdr:relSizeAnchor>
  <cdr:relSizeAnchor xmlns:cdr="http://schemas.openxmlformats.org/drawingml/2006/chartDrawing">
    <cdr:from>
      <cdr:x>0.1773</cdr:x>
      <cdr:y>0.05062</cdr:y>
    </cdr:from>
    <cdr:to>
      <cdr:x>0.28515</cdr:x>
      <cdr:y>0.1318</cdr:y>
    </cdr:to>
    <cdr:sp macro="" textlink="">
      <cdr:nvSpPr>
        <cdr:cNvPr id="5" name="ZoneTexte 4"/>
        <cdr:cNvSpPr txBox="1"/>
      </cdr:nvSpPr>
      <cdr:spPr>
        <a:xfrm xmlns:a="http://schemas.openxmlformats.org/drawingml/2006/main">
          <a:off x="1621229" y="280351"/>
          <a:ext cx="986181" cy="449576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rgbClr val="002060"/>
          </a:solidFill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ar-TN" sz="1000" dirty="0"/>
            <a:t>مجموع </a:t>
          </a:r>
          <a:r>
            <a:rPr lang="ar-TN" sz="1000" dirty="0" err="1"/>
            <a:t>المترشحين</a:t>
          </a:r>
          <a:r>
            <a:rPr lang="ar-TN" sz="1000" dirty="0"/>
            <a:t> </a:t>
          </a:r>
          <a:r>
            <a:rPr lang="ar-TN" sz="1000" dirty="0" smtClean="0"/>
            <a:t> </a:t>
          </a:r>
          <a:r>
            <a:rPr lang="ar-TN" sz="1000" dirty="0"/>
            <a:t>3926</a:t>
          </a:r>
          <a:endParaRPr lang="fr-FR" sz="1000" dirty="0"/>
        </a:p>
      </cdr:txBody>
    </cdr:sp>
  </cdr:relSizeAnchor>
  <cdr:relSizeAnchor xmlns:cdr="http://schemas.openxmlformats.org/drawingml/2006/chartDrawing">
    <cdr:from>
      <cdr:x>0.05968</cdr:x>
      <cdr:y>0.05166</cdr:y>
    </cdr:from>
    <cdr:to>
      <cdr:x>0.17391</cdr:x>
      <cdr:y>0.13284</cdr:y>
    </cdr:to>
    <cdr:sp macro="" textlink="">
      <cdr:nvSpPr>
        <cdr:cNvPr id="6" name="ZoneTexte 5"/>
        <cdr:cNvSpPr txBox="1"/>
      </cdr:nvSpPr>
      <cdr:spPr>
        <a:xfrm xmlns:a="http://schemas.openxmlformats.org/drawingml/2006/main">
          <a:off x="545714" y="286094"/>
          <a:ext cx="1044519" cy="449576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rgbClr val="002060"/>
          </a:solidFill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ar-TN" sz="1000" dirty="0"/>
            <a:t>مجموع </a:t>
          </a:r>
          <a:r>
            <a:rPr lang="ar-TN" sz="1000" dirty="0" err="1"/>
            <a:t>المترشحين</a:t>
          </a:r>
          <a:r>
            <a:rPr lang="ar-TN" sz="1000" dirty="0"/>
            <a:t> </a:t>
          </a:r>
          <a:r>
            <a:rPr lang="ar-TN" sz="1000" dirty="0" smtClean="0"/>
            <a:t> </a:t>
          </a:r>
          <a:r>
            <a:rPr lang="ar-TN" sz="1000" dirty="0"/>
            <a:t>3165</a:t>
          </a:r>
          <a:endParaRPr lang="fr-FR" sz="1000" dirty="0"/>
        </a:p>
      </cdr:txBody>
    </cdr:sp>
  </cdr:relSizeAnchor>
  <cdr:relSizeAnchor xmlns:cdr="http://schemas.openxmlformats.org/drawingml/2006/chartDrawing">
    <cdr:from>
      <cdr:x>0.28854</cdr:x>
      <cdr:y>0.04959</cdr:y>
    </cdr:from>
    <cdr:to>
      <cdr:x>0.3964</cdr:x>
      <cdr:y>0.13077</cdr:y>
    </cdr:to>
    <cdr:sp macro="" textlink="">
      <cdr:nvSpPr>
        <cdr:cNvPr id="7" name="ZoneTexte 6"/>
        <cdr:cNvSpPr txBox="1"/>
      </cdr:nvSpPr>
      <cdr:spPr>
        <a:xfrm xmlns:a="http://schemas.openxmlformats.org/drawingml/2006/main">
          <a:off x="2638406" y="274606"/>
          <a:ext cx="986272" cy="449576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rgbClr val="002060"/>
          </a:solidFill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ar-TN" sz="1000" dirty="0"/>
            <a:t>مجموع </a:t>
          </a:r>
          <a:r>
            <a:rPr lang="ar-TN" sz="1000" dirty="0" err="1"/>
            <a:t>المترشحين</a:t>
          </a:r>
          <a:r>
            <a:rPr lang="ar-TN" sz="1000" dirty="0"/>
            <a:t> </a:t>
          </a:r>
          <a:r>
            <a:rPr lang="ar-TN" sz="1000" dirty="0" smtClean="0"/>
            <a:t> 3905</a:t>
          </a:r>
          <a:endParaRPr lang="fr-FR" sz="1000" dirty="0"/>
        </a:p>
      </cdr:txBody>
    </cdr:sp>
  </cdr:relSizeAnchor>
  <cdr:relSizeAnchor xmlns:cdr="http://schemas.openxmlformats.org/drawingml/2006/chartDrawing">
    <cdr:from>
      <cdr:x>0.39979</cdr:x>
      <cdr:y>0.04855</cdr:y>
    </cdr:from>
    <cdr:to>
      <cdr:x>0.50764</cdr:x>
      <cdr:y>0.12973</cdr:y>
    </cdr:to>
    <cdr:sp macro="" textlink="">
      <cdr:nvSpPr>
        <cdr:cNvPr id="8" name="ZoneTexte 7"/>
        <cdr:cNvSpPr txBox="1"/>
      </cdr:nvSpPr>
      <cdr:spPr>
        <a:xfrm xmlns:a="http://schemas.openxmlformats.org/drawingml/2006/main">
          <a:off x="3655674" y="268861"/>
          <a:ext cx="986180" cy="449576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rgbClr val="002060"/>
          </a:solidFill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ar-TN" sz="1000" dirty="0"/>
            <a:t>مجموع </a:t>
          </a:r>
          <a:r>
            <a:rPr lang="ar-TN" sz="1000" dirty="0" err="1"/>
            <a:t>المترشحين</a:t>
          </a:r>
          <a:r>
            <a:rPr lang="ar-TN" sz="1000" dirty="0"/>
            <a:t> </a:t>
          </a:r>
          <a:r>
            <a:rPr lang="ar-TN" sz="1000" dirty="0" smtClean="0"/>
            <a:t> </a:t>
          </a:r>
          <a:r>
            <a:rPr lang="ar-TN" sz="1000" dirty="0"/>
            <a:t>1432</a:t>
          </a:r>
          <a:endParaRPr lang="fr-FR" sz="1000" dirty="0"/>
        </a:p>
      </cdr:txBody>
    </cdr:sp>
  </cdr:relSizeAnchor>
  <cdr:relSizeAnchor xmlns:cdr="http://schemas.openxmlformats.org/drawingml/2006/chartDrawing">
    <cdr:from>
      <cdr:x>0.51103</cdr:x>
      <cdr:y>0.04751</cdr:y>
    </cdr:from>
    <cdr:to>
      <cdr:x>0.61888</cdr:x>
      <cdr:y>0.12869</cdr:y>
    </cdr:to>
    <cdr:sp macro="" textlink="">
      <cdr:nvSpPr>
        <cdr:cNvPr id="9" name="ZoneTexte 8"/>
        <cdr:cNvSpPr txBox="1"/>
      </cdr:nvSpPr>
      <cdr:spPr>
        <a:xfrm xmlns:a="http://schemas.openxmlformats.org/drawingml/2006/main">
          <a:off x="4672850" y="263116"/>
          <a:ext cx="986180" cy="449576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rgbClr val="002060"/>
          </a:solidFill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ar-TN" sz="1000" dirty="0"/>
            <a:t>مجموع </a:t>
          </a:r>
          <a:r>
            <a:rPr lang="ar-TN" sz="1000" dirty="0" err="1" smtClean="0"/>
            <a:t>المترشحين</a:t>
          </a:r>
          <a:r>
            <a:rPr lang="ar-TN" sz="1000" dirty="0" smtClean="0"/>
            <a:t>  1907</a:t>
          </a:r>
          <a:endParaRPr lang="fr-FR" sz="1000" dirty="0"/>
        </a:p>
      </cdr:txBody>
    </cdr:sp>
  </cdr:relSizeAnchor>
  <cdr:relSizeAnchor xmlns:cdr="http://schemas.openxmlformats.org/drawingml/2006/chartDrawing">
    <cdr:from>
      <cdr:x>0.62227</cdr:x>
      <cdr:y>0.04544</cdr:y>
    </cdr:from>
    <cdr:to>
      <cdr:x>0.74013</cdr:x>
      <cdr:y>0.12662</cdr:y>
    </cdr:to>
    <cdr:sp macro="" textlink="">
      <cdr:nvSpPr>
        <cdr:cNvPr id="10" name="ZoneTexte 9"/>
        <cdr:cNvSpPr txBox="1"/>
      </cdr:nvSpPr>
      <cdr:spPr>
        <a:xfrm xmlns:a="http://schemas.openxmlformats.org/drawingml/2006/main">
          <a:off x="5690026" y="251626"/>
          <a:ext cx="1077727" cy="449576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rgbClr val="002060"/>
          </a:solidFill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ar-TN" sz="1000" dirty="0"/>
            <a:t>مجموع </a:t>
          </a:r>
          <a:r>
            <a:rPr lang="ar-TN" sz="1000" dirty="0" err="1"/>
            <a:t>المترشحين</a:t>
          </a:r>
          <a:r>
            <a:rPr lang="ar-TN" sz="1000" dirty="0"/>
            <a:t> </a:t>
          </a:r>
          <a:r>
            <a:rPr lang="ar-TN" sz="1000" dirty="0" smtClean="0"/>
            <a:t> </a:t>
          </a:r>
          <a:r>
            <a:rPr lang="ar-TN" sz="1000" dirty="0"/>
            <a:t>2809</a:t>
          </a:r>
          <a:endParaRPr lang="fr-FR" sz="10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0.10156</cdr:x>
      <cdr:y>0</cdr:y>
    </cdr:from>
    <cdr:to>
      <cdr:x>0.91815</cdr:x>
      <cdr:y>0.20452</cdr:y>
    </cdr:to>
    <cdr:sp macro="" textlink="">
      <cdr:nvSpPr>
        <cdr:cNvPr id="3" name="ZoneTexte 2"/>
        <cdr:cNvSpPr txBox="1"/>
      </cdr:nvSpPr>
      <cdr:spPr>
        <a:xfrm xmlns:a="http://schemas.openxmlformats.org/drawingml/2006/main">
          <a:off x="928662" y="0"/>
          <a:ext cx="7466898" cy="1402598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0">
          <a:schemeClr val="accent5"/>
        </a:lnRef>
        <a:fillRef xmlns:a="http://schemas.openxmlformats.org/drawingml/2006/main" idx="3">
          <a:schemeClr val="accent5"/>
        </a:fillRef>
        <a:effectRef xmlns:a="http://schemas.openxmlformats.org/drawingml/2006/main" idx="3">
          <a:schemeClr val="accent5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fr-FR" sz="2800" b="1" dirty="0" err="1">
              <a:solidFill>
                <a:schemeClr val="lt1"/>
              </a:solidFill>
              <a:latin typeface="+mn-lt"/>
              <a:ea typeface="+mn-ea"/>
              <a:cs typeface="+mn-cs"/>
            </a:rPr>
            <a:t>Percentage</a:t>
          </a:r>
          <a:r>
            <a:rPr lang="fr-FR" sz="2800" b="1" dirty="0">
              <a:solidFill>
                <a:schemeClr val="lt1"/>
              </a:solidFill>
              <a:latin typeface="+mn-lt"/>
              <a:ea typeface="+mn-ea"/>
              <a:cs typeface="+mn-cs"/>
            </a:rPr>
            <a:t> of </a:t>
          </a:r>
          <a:r>
            <a:rPr lang="fr-FR" sz="2800" b="1" dirty="0" err="1">
              <a:solidFill>
                <a:schemeClr val="lt1"/>
              </a:solidFill>
              <a:latin typeface="+mn-lt"/>
              <a:ea typeface="+mn-ea"/>
              <a:cs typeface="+mn-cs"/>
            </a:rPr>
            <a:t>Success</a:t>
          </a:r>
          <a:r>
            <a:rPr lang="fr-FR" sz="2800" b="1" dirty="0">
              <a:solidFill>
                <a:schemeClr val="lt1"/>
              </a:solidFill>
              <a:latin typeface="+mn-lt"/>
              <a:ea typeface="+mn-ea"/>
              <a:cs typeface="+mn-cs"/>
            </a:rPr>
            <a:t> </a:t>
          </a:r>
          <a:r>
            <a:rPr lang="fr-FR" sz="2800" b="1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in the </a:t>
          </a:r>
          <a:r>
            <a:rPr lang="fr-FR" sz="2800" b="1" dirty="0">
              <a:solidFill>
                <a:schemeClr val="lt1"/>
              </a:solidFill>
              <a:latin typeface="+mn-lt"/>
              <a:ea typeface="+mn-ea"/>
              <a:cs typeface="+mn-cs"/>
            </a:rPr>
            <a:t>National </a:t>
          </a:r>
          <a:r>
            <a:rPr lang="fr-FR" sz="2800" b="1" dirty="0" err="1"/>
            <a:t>C</a:t>
          </a:r>
          <a:r>
            <a:rPr lang="fr-FR" sz="2800" b="1" dirty="0" err="1" smtClean="0">
              <a:solidFill>
                <a:schemeClr val="lt1"/>
              </a:solidFill>
              <a:latin typeface="+mn-lt"/>
              <a:ea typeface="+mn-ea"/>
              <a:cs typeface="+mn-cs"/>
            </a:rPr>
            <a:t>ompetition</a:t>
          </a:r>
          <a:r>
            <a:rPr lang="fr-FR" sz="2800" b="1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 to </a:t>
          </a:r>
          <a:r>
            <a:rPr lang="fr-FR" sz="2800" b="1" dirty="0" err="1"/>
            <a:t>E</a:t>
          </a:r>
          <a:r>
            <a:rPr lang="fr-FR" sz="2800" b="1" dirty="0" err="1" smtClean="0">
              <a:solidFill>
                <a:schemeClr val="lt1"/>
              </a:solidFill>
              <a:latin typeface="+mn-lt"/>
              <a:ea typeface="+mn-ea"/>
              <a:cs typeface="+mn-cs"/>
            </a:rPr>
            <a:t>nroll</a:t>
          </a:r>
          <a:r>
            <a:rPr lang="fr-FR" sz="2800" b="1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  </a:t>
          </a:r>
          <a:r>
            <a:rPr lang="fr-FR" sz="2800" b="1" dirty="0"/>
            <a:t>T</a:t>
          </a:r>
          <a:r>
            <a:rPr lang="fr-FR" sz="2800" b="1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he Engineering </a:t>
          </a:r>
          <a:r>
            <a:rPr lang="fr-FR" sz="2800" b="1" dirty="0"/>
            <a:t>T</a:t>
          </a:r>
          <a:r>
            <a:rPr lang="fr-FR" sz="2800" b="1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raining </a:t>
          </a:r>
          <a:r>
            <a:rPr lang="fr-FR" sz="2800" b="1" dirty="0" err="1"/>
            <a:t>S</a:t>
          </a:r>
          <a:r>
            <a:rPr lang="fr-FR" sz="2800" b="1" dirty="0" err="1" smtClean="0">
              <a:solidFill>
                <a:schemeClr val="lt1"/>
              </a:solidFill>
              <a:latin typeface="+mn-lt"/>
              <a:ea typeface="+mn-ea"/>
              <a:cs typeface="+mn-cs"/>
            </a:rPr>
            <a:t>chools</a:t>
          </a:r>
          <a:r>
            <a:rPr lang="fr-FR" sz="2800" b="1" dirty="0" smtClean="0">
              <a:solidFill>
                <a:schemeClr val="lt1"/>
              </a:solidFill>
              <a:latin typeface="+mn-lt"/>
              <a:ea typeface="+mn-ea"/>
              <a:cs typeface="+mn-cs"/>
            </a:rPr>
            <a:t> </a:t>
          </a:r>
          <a:endParaRPr lang="fr-FR" sz="2800" dirty="0">
            <a:solidFill>
              <a:schemeClr val="lt1"/>
            </a:solidFill>
            <a:latin typeface="+mn-lt"/>
            <a:ea typeface="+mn-ea"/>
            <a:cs typeface="+mn-cs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0.5122</cdr:x>
      <cdr:y>0.29213</cdr:y>
    </cdr:from>
    <cdr:to>
      <cdr:x>0.88797</cdr:x>
      <cdr:y>0.35133</cdr:y>
    </cdr:to>
    <cdr:sp macro="" textlink="">
      <cdr:nvSpPr>
        <cdr:cNvPr id="3" name="ZoneTexte 2"/>
        <cdr:cNvSpPr txBox="1"/>
      </cdr:nvSpPr>
      <cdr:spPr>
        <a:xfrm xmlns:a="http://schemas.openxmlformats.org/drawingml/2006/main">
          <a:off x="4500594" y="1857388"/>
          <a:ext cx="3301844" cy="37639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5"/>
        </a:lnRef>
        <a:fillRef xmlns:a="http://schemas.openxmlformats.org/drawingml/2006/main" idx="3">
          <a:schemeClr val="accent5"/>
        </a:fillRef>
        <a:effectRef xmlns:a="http://schemas.openxmlformats.org/drawingml/2006/main" idx="2">
          <a:schemeClr val="accent5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fr-FR" sz="1200" b="1" dirty="0" err="1" smtClean="0">
              <a:latin typeface="Arial" pitchFamily="34" charset="0"/>
              <a:cs typeface="Arial" pitchFamily="34" charset="0"/>
            </a:rPr>
            <a:t>Admitted</a:t>
          </a:r>
          <a:r>
            <a:rPr lang="fr-FR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fr-FR" sz="1200" b="1" dirty="0" err="1" smtClean="0">
              <a:latin typeface="Arial" pitchFamily="34" charset="0"/>
              <a:cs typeface="Arial" pitchFamily="34" charset="0"/>
            </a:rPr>
            <a:t>students</a:t>
          </a:r>
          <a:r>
            <a:rPr lang="fr-FR" sz="1200" b="1" dirty="0" smtClean="0">
              <a:latin typeface="Arial" pitchFamily="34" charset="0"/>
              <a:cs typeface="Arial" pitchFamily="34" charset="0"/>
            </a:rPr>
            <a:t> to the national </a:t>
          </a:r>
          <a:r>
            <a:rPr lang="fr-FR" sz="1200" b="1" dirty="0" err="1" smtClean="0">
              <a:latin typeface="Arial" pitchFamily="34" charset="0"/>
              <a:cs typeface="Arial" pitchFamily="34" charset="0"/>
            </a:rPr>
            <a:t>competitions</a:t>
          </a:r>
          <a:endParaRPr lang="fr-FR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0.47967</cdr:x>
      <cdr:y>0.61798</cdr:y>
    </cdr:from>
    <cdr:to>
      <cdr:x>0.88049</cdr:x>
      <cdr:y>0.73034</cdr:y>
    </cdr:to>
    <cdr:sp macro="" textlink="">
      <cdr:nvSpPr>
        <cdr:cNvPr id="4" name="ZoneTexte 1"/>
        <cdr:cNvSpPr txBox="1"/>
      </cdr:nvSpPr>
      <cdr:spPr>
        <a:xfrm xmlns:a="http://schemas.openxmlformats.org/drawingml/2006/main">
          <a:off x="4214842" y="3929090"/>
          <a:ext cx="3521955" cy="714383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5"/>
        </a:lnRef>
        <a:fillRef xmlns:a="http://schemas.openxmlformats.org/drawingml/2006/main" idx="3">
          <a:schemeClr val="accent5"/>
        </a:fillRef>
        <a:effectRef xmlns:a="http://schemas.openxmlformats.org/drawingml/2006/main" idx="2">
          <a:schemeClr val="accent5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Perpetua"/>
            </a:defRPr>
          </a:lvl1pPr>
          <a:lvl2pPr marL="457200" indent="0">
            <a:defRPr sz="1100">
              <a:latin typeface="Perpetua"/>
            </a:defRPr>
          </a:lvl2pPr>
          <a:lvl3pPr marL="914400" indent="0">
            <a:defRPr sz="1100">
              <a:latin typeface="Perpetua"/>
            </a:defRPr>
          </a:lvl3pPr>
          <a:lvl4pPr marL="1371600" indent="0">
            <a:defRPr sz="1100">
              <a:latin typeface="Perpetua"/>
            </a:defRPr>
          </a:lvl4pPr>
          <a:lvl5pPr marL="1828800" indent="0">
            <a:defRPr sz="1100">
              <a:latin typeface="Perpetua"/>
            </a:defRPr>
          </a:lvl5pPr>
          <a:lvl6pPr marL="2286000" indent="0">
            <a:defRPr sz="1100">
              <a:latin typeface="Perpetua"/>
            </a:defRPr>
          </a:lvl6pPr>
          <a:lvl7pPr marL="2743200" indent="0">
            <a:defRPr sz="1100">
              <a:latin typeface="Perpetua"/>
            </a:defRPr>
          </a:lvl7pPr>
          <a:lvl8pPr marL="3200400" indent="0">
            <a:defRPr sz="1100">
              <a:latin typeface="Perpetua"/>
            </a:defRPr>
          </a:lvl8pPr>
          <a:lvl9pPr marL="3657600" indent="0">
            <a:defRPr sz="1100">
              <a:latin typeface="Perpetua"/>
            </a:defRPr>
          </a:lvl9pPr>
        </a:lstStyle>
        <a:p xmlns:a="http://schemas.openxmlformats.org/drawingml/2006/main">
          <a:pPr algn="ctr"/>
          <a:r>
            <a:rPr lang="fr-FR" sz="1600" b="1" dirty="0" smtClean="0">
              <a:latin typeface="Arial" pitchFamily="34" charset="0"/>
              <a:cs typeface="Arial" pitchFamily="34" charset="0"/>
            </a:rPr>
            <a:t>The </a:t>
          </a:r>
          <a:r>
            <a:rPr lang="fr-FR" sz="1600" b="1" dirty="0" err="1" smtClean="0">
              <a:latin typeface="Arial" pitchFamily="34" charset="0"/>
              <a:cs typeface="Arial" pitchFamily="34" charset="0"/>
            </a:rPr>
            <a:t>specificadmitted</a:t>
          </a:r>
          <a:r>
            <a:rPr lang="fr-FR" sz="1600" b="1" dirty="0" smtClean="0">
              <a:latin typeface="Arial" pitchFamily="34" charset="0"/>
              <a:cs typeface="Arial" pitchFamily="34" charset="0"/>
            </a:rPr>
            <a:t>  </a:t>
          </a:r>
          <a:r>
            <a:rPr lang="fr-FR" sz="1600" b="1" dirty="0" err="1" smtClean="0">
              <a:latin typeface="Arial" pitchFamily="34" charset="0"/>
              <a:cs typeface="Arial" pitchFamily="34" charset="0"/>
            </a:rPr>
            <a:t>competition</a:t>
          </a:r>
          <a:r>
            <a:rPr lang="fr-FR" sz="1600" b="1" dirty="0" smtClean="0">
              <a:latin typeface="Arial" pitchFamily="34" charset="0"/>
              <a:cs typeface="Arial" pitchFamily="34" charset="0"/>
            </a:rPr>
            <a:t>: </a:t>
          </a:r>
          <a:r>
            <a:rPr lang="fr-FR" sz="1600" b="1" dirty="0" err="1" smtClean="0">
              <a:latin typeface="Arial" pitchFamily="34" charset="0"/>
              <a:cs typeface="Arial" pitchFamily="34" charset="0"/>
            </a:rPr>
            <a:t>number</a:t>
          </a:r>
          <a:r>
            <a:rPr lang="fr-FR" sz="1600" b="1" dirty="0" smtClean="0">
              <a:latin typeface="Arial" pitchFamily="34" charset="0"/>
              <a:cs typeface="Arial" pitchFamily="34" charset="0"/>
            </a:rPr>
            <a:t> of </a:t>
          </a:r>
          <a:r>
            <a:rPr lang="fr-FR" sz="1600" b="1" dirty="0" err="1" smtClean="0">
              <a:latin typeface="Arial" pitchFamily="34" charset="0"/>
              <a:cs typeface="Arial" pitchFamily="34" charset="0"/>
            </a:rPr>
            <a:t>students</a:t>
          </a:r>
          <a:r>
            <a:rPr lang="fr-FR" sz="1600" b="1" dirty="0" smtClean="0">
              <a:latin typeface="Arial" pitchFamily="34" charset="0"/>
              <a:cs typeface="Arial" pitchFamily="34" charset="0"/>
            </a:rPr>
            <a:t> to the first and second </a:t>
          </a:r>
          <a:r>
            <a:rPr lang="fr-FR" sz="1600" b="1" dirty="0" err="1" smtClean="0">
              <a:latin typeface="Arial" pitchFamily="34" charset="0"/>
              <a:cs typeface="Arial" pitchFamily="34" charset="0"/>
            </a:rPr>
            <a:t>year</a:t>
          </a:r>
          <a:r>
            <a:rPr lang="fr-FR" sz="1600" b="1" dirty="0" smtClean="0">
              <a:latin typeface="Arial" pitchFamily="34" charset="0"/>
              <a:cs typeface="Arial" pitchFamily="34" charset="0"/>
            </a:rPr>
            <a:t> of </a:t>
          </a:r>
          <a:r>
            <a:rPr lang="fr-FR" sz="1600" b="1" dirty="0" err="1" smtClean="0">
              <a:latin typeface="Arial" pitchFamily="34" charset="0"/>
              <a:cs typeface="Arial" pitchFamily="34" charset="0"/>
            </a:rPr>
            <a:t>engineers</a:t>
          </a:r>
          <a:r>
            <a:rPr lang="fr-FR" sz="1600" b="1" dirty="0" smtClean="0">
              <a:latin typeface="Arial" pitchFamily="34" charset="0"/>
              <a:cs typeface="Arial" pitchFamily="34" charset="0"/>
            </a:rPr>
            <a:t> training</a:t>
          </a:r>
          <a:endParaRPr lang="fr-FR" sz="16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0.04166</cdr:x>
      <cdr:y>0.83334</cdr:y>
    </cdr:from>
    <cdr:to>
      <cdr:x>0.38403</cdr:x>
      <cdr:y>0.88952</cdr:y>
    </cdr:to>
    <cdr:sp macro="" textlink="">
      <cdr:nvSpPr>
        <cdr:cNvPr id="6" name="ZoneTexte 1"/>
        <cdr:cNvSpPr txBox="1"/>
      </cdr:nvSpPr>
      <cdr:spPr>
        <a:xfrm xmlns:a="http://schemas.openxmlformats.org/drawingml/2006/main">
          <a:off x="394883" y="5715016"/>
          <a:ext cx="3244952" cy="38528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5"/>
        </a:lnRef>
        <a:fillRef xmlns:a="http://schemas.openxmlformats.org/drawingml/2006/main" idx="3">
          <a:schemeClr val="accent5"/>
        </a:fillRef>
        <a:effectRef xmlns:a="http://schemas.openxmlformats.org/drawingml/2006/main" idx="2">
          <a:schemeClr val="accent5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Perpetua"/>
            </a:defRPr>
          </a:lvl1pPr>
          <a:lvl2pPr marL="457200" indent="0">
            <a:defRPr sz="1100">
              <a:latin typeface="Perpetua"/>
            </a:defRPr>
          </a:lvl2pPr>
          <a:lvl3pPr marL="914400" indent="0">
            <a:defRPr sz="1100">
              <a:latin typeface="Perpetua"/>
            </a:defRPr>
          </a:lvl3pPr>
          <a:lvl4pPr marL="1371600" indent="0">
            <a:defRPr sz="1100">
              <a:latin typeface="Perpetua"/>
            </a:defRPr>
          </a:lvl4pPr>
          <a:lvl5pPr marL="1828800" indent="0">
            <a:defRPr sz="1100">
              <a:latin typeface="Perpetua"/>
            </a:defRPr>
          </a:lvl5pPr>
          <a:lvl6pPr marL="2286000" indent="0">
            <a:defRPr sz="1100">
              <a:latin typeface="Perpetua"/>
            </a:defRPr>
          </a:lvl6pPr>
          <a:lvl7pPr marL="2743200" indent="0">
            <a:defRPr sz="1100">
              <a:latin typeface="Perpetua"/>
            </a:defRPr>
          </a:lvl7pPr>
          <a:lvl8pPr marL="3200400" indent="0">
            <a:defRPr sz="1100">
              <a:latin typeface="Perpetua"/>
            </a:defRPr>
          </a:lvl8pPr>
          <a:lvl9pPr marL="3657600" indent="0">
            <a:defRPr sz="1100">
              <a:latin typeface="Perpetua"/>
            </a:defRPr>
          </a:lvl9pPr>
        </a:lstStyle>
        <a:p xmlns:a="http://schemas.openxmlformats.org/drawingml/2006/main">
          <a:pPr algn="ctr"/>
          <a:r>
            <a:rPr lang="fr-FR" sz="1200" b="1" dirty="0" smtClean="0">
              <a:latin typeface="Arial" pitchFamily="34" charset="0"/>
              <a:cs typeface="Arial" pitchFamily="34" charset="0"/>
            </a:rPr>
            <a:t>The </a:t>
          </a:r>
          <a:r>
            <a:rPr lang="fr-FR" sz="1200" b="1" dirty="0" err="1" smtClean="0">
              <a:latin typeface="Arial" pitchFamily="34" charset="0"/>
              <a:cs typeface="Arial" pitchFamily="34" charset="0"/>
            </a:rPr>
            <a:t>integrated</a:t>
          </a:r>
          <a:r>
            <a:rPr lang="fr-FR" sz="1200" b="1" dirty="0" smtClean="0">
              <a:latin typeface="Arial" pitchFamily="34" charset="0"/>
              <a:cs typeface="Arial" pitchFamily="34" charset="0"/>
            </a:rPr>
            <a:t> </a:t>
          </a:r>
          <a:r>
            <a:rPr lang="fr-FR" sz="1200" b="1" dirty="0" err="1" smtClean="0">
              <a:latin typeface="Arial" pitchFamily="34" charset="0"/>
              <a:cs typeface="Arial" pitchFamily="34" charset="0"/>
            </a:rPr>
            <a:t>preparatory</a:t>
          </a:r>
          <a:r>
            <a:rPr lang="fr-FR" sz="1200" b="1" dirty="0" smtClean="0">
              <a:latin typeface="Arial" pitchFamily="34" charset="0"/>
              <a:cs typeface="Arial" pitchFamily="34" charset="0"/>
            </a:rPr>
            <a:t> stage </a:t>
          </a:r>
          <a:r>
            <a:rPr lang="fr-FR" sz="1200" b="1" dirty="0" err="1" smtClean="0">
              <a:latin typeface="Arial" pitchFamily="34" charset="0"/>
              <a:cs typeface="Arial" pitchFamily="34" charset="0"/>
            </a:rPr>
            <a:t>competition</a:t>
          </a:r>
          <a:endParaRPr lang="fr-FR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0.0813</cdr:x>
      <cdr:y>0</cdr:y>
    </cdr:from>
    <cdr:to>
      <cdr:x>0.84553</cdr:x>
      <cdr:y>0.14607</cdr:y>
    </cdr:to>
    <cdr:sp macro="" textlink="">
      <cdr:nvSpPr>
        <cdr:cNvPr id="7" name="ZoneTexte 6"/>
        <cdr:cNvSpPr txBox="1"/>
      </cdr:nvSpPr>
      <cdr:spPr>
        <a:xfrm xmlns:a="http://schemas.openxmlformats.org/drawingml/2006/main">
          <a:off x="714373" y="0"/>
          <a:ext cx="6715193" cy="92869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0">
          <a:schemeClr val="accent5"/>
        </a:lnRef>
        <a:fillRef xmlns:a="http://schemas.openxmlformats.org/drawingml/2006/main" idx="3">
          <a:schemeClr val="accent5"/>
        </a:fillRef>
        <a:effectRef xmlns:a="http://schemas.openxmlformats.org/drawingml/2006/main" idx="3">
          <a:schemeClr val="accent5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fr-FR" sz="2000" b="1" dirty="0" smtClean="0">
              <a:solidFill>
                <a:srgbClr val="FFFFCC"/>
              </a:solidFill>
            </a:rPr>
            <a:t>Evolution of The </a:t>
          </a:r>
          <a:r>
            <a:rPr lang="fr-FR" sz="2000" b="1" dirty="0" err="1">
              <a:solidFill>
                <a:srgbClr val="FFFFCC"/>
              </a:solidFill>
            </a:rPr>
            <a:t>N</a:t>
          </a:r>
          <a:r>
            <a:rPr lang="fr-FR" sz="2000" b="1" dirty="0" err="1" smtClean="0">
              <a:solidFill>
                <a:srgbClr val="FFFFCC"/>
              </a:solidFill>
            </a:rPr>
            <a:t>umber</a:t>
          </a:r>
          <a:r>
            <a:rPr lang="fr-FR" sz="2000" b="1" dirty="0" smtClean="0">
              <a:solidFill>
                <a:srgbClr val="FFFFCC"/>
              </a:solidFill>
            </a:rPr>
            <a:t> of  </a:t>
          </a:r>
          <a:r>
            <a:rPr lang="fr-FR" sz="2000" b="1" dirty="0" err="1" smtClean="0">
              <a:solidFill>
                <a:srgbClr val="FFFFCC"/>
              </a:solidFill>
            </a:rPr>
            <a:t>Admitted</a:t>
          </a:r>
          <a:r>
            <a:rPr lang="fr-FR" sz="2000" b="1" dirty="0" smtClean="0">
              <a:solidFill>
                <a:srgbClr val="FFFFCC"/>
              </a:solidFill>
            </a:rPr>
            <a:t> </a:t>
          </a:r>
          <a:r>
            <a:rPr lang="fr-FR" sz="2000" b="1" dirty="0" err="1">
              <a:solidFill>
                <a:srgbClr val="FFFFCC"/>
              </a:solidFill>
            </a:rPr>
            <a:t>S</a:t>
          </a:r>
          <a:r>
            <a:rPr lang="fr-FR" sz="2000" b="1" dirty="0" err="1" smtClean="0">
              <a:solidFill>
                <a:srgbClr val="FFFFCC"/>
              </a:solidFill>
            </a:rPr>
            <a:t>tudents</a:t>
          </a:r>
          <a:r>
            <a:rPr lang="fr-FR" sz="2000" b="1" dirty="0" smtClean="0">
              <a:solidFill>
                <a:srgbClr val="FFFFCC"/>
              </a:solidFill>
            </a:rPr>
            <a:t> to the Engineering </a:t>
          </a:r>
          <a:r>
            <a:rPr lang="fr-FR" sz="2000" b="1" dirty="0" err="1" smtClean="0">
              <a:solidFill>
                <a:srgbClr val="FFFFCC"/>
              </a:solidFill>
            </a:rPr>
            <a:t>Schools</a:t>
          </a:r>
          <a:r>
            <a:rPr lang="fr-FR" sz="2000" b="1" dirty="0" smtClean="0">
              <a:solidFill>
                <a:srgbClr val="FFFFCC"/>
              </a:solidFill>
            </a:rPr>
            <a:t> </a:t>
          </a:r>
          <a:r>
            <a:rPr lang="fr-FR" sz="2000" b="1" dirty="0" err="1" smtClean="0">
              <a:solidFill>
                <a:srgbClr val="FFFFCC"/>
              </a:solidFill>
            </a:rPr>
            <a:t>According</a:t>
          </a:r>
          <a:r>
            <a:rPr lang="fr-FR" sz="2000" b="1" dirty="0" smtClean="0">
              <a:solidFill>
                <a:srgbClr val="FFFFCC"/>
              </a:solidFill>
            </a:rPr>
            <a:t> to </a:t>
          </a:r>
          <a:r>
            <a:rPr lang="fr-FR" sz="2000" b="1" dirty="0" err="1" smtClean="0">
              <a:solidFill>
                <a:srgbClr val="FFFFCC"/>
              </a:solidFill>
            </a:rPr>
            <a:t>Competitions</a:t>
          </a:r>
          <a:endParaRPr lang="fr-FR" sz="2000" b="1" dirty="0" smtClean="0">
            <a:solidFill>
              <a:srgbClr val="FFFFCC"/>
            </a:solidFill>
          </a:endParaRPr>
        </a:p>
        <a:p xmlns:a="http://schemas.openxmlformats.org/drawingml/2006/main">
          <a:pPr algn="ctr"/>
          <a:endParaRPr lang="ar-TN" sz="2000" b="1" dirty="0" smtClean="0">
            <a:solidFill>
              <a:srgbClr val="FFFFCC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0.07882</cdr:x>
      <cdr:y>0</cdr:y>
    </cdr:from>
    <cdr:to>
      <cdr:x>0.88878</cdr:x>
      <cdr:y>0.23787</cdr:y>
    </cdr:to>
    <cdr:sp macro="" textlink="">
      <cdr:nvSpPr>
        <cdr:cNvPr id="3" name="ZoneTexte 2"/>
        <cdr:cNvSpPr txBox="1"/>
      </cdr:nvSpPr>
      <cdr:spPr>
        <a:xfrm xmlns:a="http://schemas.openxmlformats.org/drawingml/2006/main">
          <a:off x="695224" y="0"/>
          <a:ext cx="7143800" cy="71438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0">
          <a:schemeClr val="accent5"/>
        </a:lnRef>
        <a:fillRef xmlns:a="http://schemas.openxmlformats.org/drawingml/2006/main" idx="3">
          <a:schemeClr val="accent5"/>
        </a:fillRef>
        <a:effectRef xmlns:a="http://schemas.openxmlformats.org/drawingml/2006/main" idx="3">
          <a:schemeClr val="accent5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fr-FR" sz="2000" b="1" dirty="0" err="1" smtClean="0">
              <a:solidFill>
                <a:srgbClr val="FFFFCC"/>
              </a:solidFill>
            </a:rPr>
            <a:t>Number</a:t>
          </a:r>
          <a:r>
            <a:rPr lang="fr-FR" sz="2000" b="1" dirty="0" smtClean="0">
              <a:solidFill>
                <a:srgbClr val="FFFFCC"/>
              </a:solidFill>
            </a:rPr>
            <a:t> of </a:t>
          </a:r>
          <a:r>
            <a:rPr lang="fr-FR" sz="2000" b="1" dirty="0" err="1" smtClean="0">
              <a:solidFill>
                <a:srgbClr val="FFFFCC"/>
              </a:solidFill>
            </a:rPr>
            <a:t>admitted</a:t>
          </a:r>
          <a:r>
            <a:rPr lang="fr-FR" sz="2000" b="1" dirty="0" smtClean="0">
              <a:solidFill>
                <a:srgbClr val="FFFFCC"/>
              </a:solidFill>
            </a:rPr>
            <a:t> </a:t>
          </a:r>
          <a:r>
            <a:rPr lang="fr-FR" sz="2000" b="1" dirty="0" err="1" smtClean="0">
              <a:solidFill>
                <a:srgbClr val="FFFFCC"/>
              </a:solidFill>
            </a:rPr>
            <a:t>Associate</a:t>
          </a:r>
          <a:r>
            <a:rPr lang="fr-FR" sz="2000" b="1" dirty="0" smtClean="0">
              <a:solidFill>
                <a:srgbClr val="FFFFCC"/>
              </a:solidFill>
            </a:rPr>
            <a:t> </a:t>
          </a:r>
          <a:r>
            <a:rPr lang="fr-FR" sz="2000" b="1" dirty="0" err="1" smtClean="0">
              <a:solidFill>
                <a:srgbClr val="FFFFCC"/>
              </a:solidFill>
            </a:rPr>
            <a:t>Professors</a:t>
          </a:r>
          <a:r>
            <a:rPr lang="fr-FR" sz="2000" b="1" dirty="0" smtClean="0">
              <a:solidFill>
                <a:srgbClr val="FFFFCC"/>
              </a:solidFill>
            </a:rPr>
            <a:t> in </a:t>
          </a:r>
          <a:r>
            <a:rPr lang="fr-FR" sz="2000" b="1" dirty="0" err="1" smtClean="0">
              <a:solidFill>
                <a:srgbClr val="FFFFCC"/>
              </a:solidFill>
            </a:rPr>
            <a:t>Mathematical</a:t>
          </a:r>
          <a:r>
            <a:rPr lang="fr-FR" sz="2000" b="1" dirty="0" smtClean="0">
              <a:solidFill>
                <a:srgbClr val="FFFFCC"/>
              </a:solidFill>
            </a:rPr>
            <a:t> Sciences</a:t>
          </a:r>
          <a:endParaRPr lang="fr-FR" sz="2000" b="1" dirty="0">
            <a:solidFill>
              <a:srgbClr val="FFFFCC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0.10643</cdr:x>
      <cdr:y>0</cdr:y>
    </cdr:from>
    <cdr:to>
      <cdr:x>0.90963</cdr:x>
      <cdr:y>0.24805</cdr:y>
    </cdr:to>
    <cdr:sp macro="" textlink="">
      <cdr:nvSpPr>
        <cdr:cNvPr id="3" name="ZoneTexte 1"/>
        <cdr:cNvSpPr txBox="1"/>
      </cdr:nvSpPr>
      <cdr:spPr>
        <a:xfrm xmlns:a="http://schemas.openxmlformats.org/drawingml/2006/main">
          <a:off x="946625" y="0"/>
          <a:ext cx="7143800" cy="714380"/>
        </a:xfrm>
        <a:prstGeom xmlns:a="http://schemas.openxmlformats.org/drawingml/2006/main" prst="rect">
          <a:avLst/>
        </a:prstGeom>
        <a:gradFill xmlns:a="http://schemas.openxmlformats.org/drawingml/2006/main" rotWithShape="1">
          <a:gsLst>
            <a:gs pos="0">
              <a:srgbClr val="005BD3">
                <a:shade val="51000"/>
                <a:satMod val="130000"/>
              </a:srgbClr>
            </a:gs>
            <a:gs pos="80000">
              <a:srgbClr val="005BD3">
                <a:shade val="93000"/>
                <a:satMod val="130000"/>
              </a:srgbClr>
            </a:gs>
            <a:gs pos="100000">
              <a:srgbClr val="005BD3">
                <a:shade val="94000"/>
                <a:satMod val="135000"/>
              </a:srgbClr>
            </a:gs>
          </a:gsLst>
          <a:lin ang="16200000" scaled="0"/>
        </a:gradFill>
        <a:ln xmlns:a="http://schemas.openxmlformats.org/drawingml/2006/main">
          <a:noFill/>
        </a:ln>
        <a:effectLst xmlns:a="http://schemas.openxmlformats.org/drawingml/2006/main">
          <a:outerShdw blurRad="40000" dist="23000" dir="5400000" rotWithShape="0">
            <a:srgbClr val="000000">
              <a:alpha val="35000"/>
            </a:srgbClr>
          </a:outerShdw>
        </a:effectLst>
        <a:scene3d xmlns:a="http://schemas.openxmlformats.org/drawingml/2006/main">
          <a:camera prst="orthographicFront">
            <a:rot lat="0" lon="0" rev="0"/>
          </a:camera>
          <a:lightRig rig="threePt" dir="t">
            <a:rot lat="0" lon="0" rev="1200000"/>
          </a:lightRig>
        </a:scene3d>
        <a:sp3d xmlns:a="http://schemas.openxmlformats.org/drawingml/2006/main">
          <a:bevelT w="63500" h="25400"/>
        </a:sp3d>
      </cdr:spPr>
      <cdr:style>
        <a:lnRef xmlns:a="http://schemas.openxmlformats.org/drawingml/2006/main" idx="0">
          <a:schemeClr val="accent5"/>
        </a:lnRef>
        <a:fillRef xmlns:a="http://schemas.openxmlformats.org/drawingml/2006/main" idx="3">
          <a:schemeClr val="accent5"/>
        </a:fillRef>
        <a:effectRef xmlns:a="http://schemas.openxmlformats.org/drawingml/2006/main" idx="3">
          <a:schemeClr val="accent5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fr-FR" sz="2000" b="1" dirty="0" err="1" smtClean="0">
              <a:solidFill>
                <a:srgbClr val="FFFFCC"/>
              </a:solidFill>
            </a:rPr>
            <a:t>Number</a:t>
          </a:r>
          <a:r>
            <a:rPr lang="fr-FR" sz="2000" b="1" dirty="0" smtClean="0">
              <a:solidFill>
                <a:srgbClr val="FFFFCC"/>
              </a:solidFill>
            </a:rPr>
            <a:t> of </a:t>
          </a:r>
          <a:r>
            <a:rPr lang="fr-FR" sz="2000" b="1" dirty="0" err="1" smtClean="0">
              <a:solidFill>
                <a:srgbClr val="FFFFCC"/>
              </a:solidFill>
            </a:rPr>
            <a:t>Associate</a:t>
          </a:r>
          <a:r>
            <a:rPr lang="fr-FR" sz="2000" b="1" dirty="0" smtClean="0">
              <a:solidFill>
                <a:srgbClr val="FFFFCC"/>
              </a:solidFill>
            </a:rPr>
            <a:t> </a:t>
          </a:r>
          <a:r>
            <a:rPr lang="fr-FR" sz="2000" b="1" dirty="0" err="1" smtClean="0">
              <a:solidFill>
                <a:srgbClr val="FFFFCC"/>
              </a:solidFill>
            </a:rPr>
            <a:t>Professors</a:t>
          </a:r>
          <a:r>
            <a:rPr lang="fr-FR" sz="2000" b="1" dirty="0" smtClean="0">
              <a:solidFill>
                <a:srgbClr val="FFFFCC"/>
              </a:solidFill>
            </a:rPr>
            <a:t> in </a:t>
          </a:r>
          <a:r>
            <a:rPr lang="fr-FR" sz="2000" b="1" dirty="0" err="1" smtClean="0">
              <a:solidFill>
                <a:srgbClr val="FFFFCC"/>
              </a:solidFill>
            </a:rPr>
            <a:t>Physics</a:t>
          </a:r>
          <a:endParaRPr lang="fr-FR" sz="2000" b="1" dirty="0">
            <a:solidFill>
              <a:srgbClr val="FFFFCC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0.0835</cdr:x>
      <cdr:y>0.02326</cdr:y>
    </cdr:from>
    <cdr:to>
      <cdr:x>0.90184</cdr:x>
      <cdr:y>0.32558</cdr:y>
    </cdr:to>
    <cdr:sp macro="" textlink="">
      <cdr:nvSpPr>
        <cdr:cNvPr id="4" name="ZoneTexte 3"/>
        <cdr:cNvSpPr txBox="1"/>
      </cdr:nvSpPr>
      <cdr:spPr>
        <a:xfrm xmlns:a="http://schemas.openxmlformats.org/drawingml/2006/main">
          <a:off x="714346" y="71450"/>
          <a:ext cx="7000929" cy="928681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0">
          <a:schemeClr val="accent5"/>
        </a:lnRef>
        <a:fillRef xmlns:a="http://schemas.openxmlformats.org/drawingml/2006/main" idx="3">
          <a:schemeClr val="accent5"/>
        </a:fillRef>
        <a:effectRef xmlns:a="http://schemas.openxmlformats.org/drawingml/2006/main" idx="3">
          <a:schemeClr val="accent5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l" rtl="1"/>
          <a:r>
            <a:rPr lang="fr-FR" sz="2800" b="1" dirty="0" err="1" smtClean="0">
              <a:solidFill>
                <a:srgbClr val="FFFFCC"/>
              </a:solidFill>
              <a:latin typeface="Times New Roman"/>
              <a:ea typeface="Times New Roman"/>
            </a:rPr>
            <a:t>Number</a:t>
          </a:r>
          <a:r>
            <a:rPr lang="fr-FR" sz="2800" b="1" dirty="0" smtClean="0">
              <a:solidFill>
                <a:srgbClr val="FFFFCC"/>
              </a:solidFill>
              <a:latin typeface="Times New Roman"/>
              <a:ea typeface="Times New Roman"/>
            </a:rPr>
            <a:t> of </a:t>
          </a:r>
          <a:r>
            <a:rPr lang="fr-FR" sz="2800" b="1" dirty="0" err="1" smtClean="0">
              <a:solidFill>
                <a:srgbClr val="FFFFCC"/>
              </a:solidFill>
              <a:latin typeface="Times New Roman"/>
              <a:ea typeface="Times New Roman"/>
            </a:rPr>
            <a:t>Students</a:t>
          </a:r>
          <a:r>
            <a:rPr lang="fr-FR" sz="2800" b="1" dirty="0" smtClean="0">
              <a:solidFill>
                <a:srgbClr val="FFFFCC"/>
              </a:solidFill>
              <a:latin typeface="Times New Roman"/>
              <a:ea typeface="Times New Roman"/>
            </a:rPr>
            <a:t> </a:t>
          </a:r>
          <a:r>
            <a:rPr lang="fr-FR" sz="2800" b="1" dirty="0" err="1" smtClean="0">
              <a:solidFill>
                <a:srgbClr val="FFFFCC"/>
              </a:solidFill>
              <a:latin typeface="Times New Roman"/>
              <a:ea typeface="Times New Roman"/>
            </a:rPr>
            <a:t>admitted</a:t>
          </a:r>
          <a:r>
            <a:rPr lang="fr-FR" sz="2800" b="1" dirty="0" smtClean="0">
              <a:solidFill>
                <a:srgbClr val="FFFFCC"/>
              </a:solidFill>
              <a:latin typeface="Times New Roman"/>
              <a:ea typeface="Times New Roman"/>
            </a:rPr>
            <a:t> to the French Textile Engineering </a:t>
          </a:r>
          <a:r>
            <a:rPr lang="fr-FR" sz="2800" b="1" dirty="0" err="1" smtClean="0">
              <a:solidFill>
                <a:srgbClr val="FFFFCC"/>
              </a:solidFill>
              <a:latin typeface="Times New Roman"/>
              <a:ea typeface="Times New Roman"/>
            </a:rPr>
            <a:t>Schools</a:t>
          </a:r>
          <a:endParaRPr lang="ar-TN" sz="2800" b="1" dirty="0" smtClean="0">
            <a:solidFill>
              <a:srgbClr val="FFFFCC"/>
            </a:solidFill>
            <a:latin typeface="Times New Roman"/>
            <a:ea typeface="Times New Roman"/>
            <a:cs typeface="+mn-cs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0.38281</cdr:x>
      <cdr:y>0.90411</cdr:y>
    </cdr:from>
    <cdr:to>
      <cdr:x>0.67969</cdr:x>
      <cdr:y>1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3500430" y="4714908"/>
          <a:ext cx="2714644" cy="500042"/>
        </a:xfrm>
        <a:prstGeom xmlns:a="http://schemas.openxmlformats.org/drawingml/2006/main" prst="rect">
          <a:avLst/>
        </a:prstGeom>
        <a:solidFill xmlns:a="http://schemas.openxmlformats.org/drawingml/2006/main">
          <a:srgbClr val="FFFFCC"/>
        </a:solidFill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fr-FR" sz="1600" b="1" dirty="0" smtClean="0"/>
            <a:t>Budget of the First Part</a:t>
          </a:r>
          <a:endParaRPr lang="fr-FR" sz="16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667AF-798C-4DDB-9CD0-44B5CC29C9E1}" type="datetimeFigureOut">
              <a:rPr lang="fr-FR" smtClean="0"/>
              <a:pPr/>
              <a:t>21/11/2012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3AB82-C70A-4E83-A51C-6ABAA2E2370B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3AB82-C70A-4E83-A51C-6ABAA2E2370B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rtl="0"/>
            <a:fld id="{48FE8F41-E671-4A50-9AEA-6CE65FE51BC0}" type="slidenum">
              <a:rPr lang="fr-FR" sz="1200" kern="1200">
                <a:solidFill>
                  <a:prstClr val="black"/>
                </a:solidFill>
                <a:latin typeface="Calibri"/>
                <a:ea typeface="+mn-ea"/>
                <a:cs typeface="+mn-cs"/>
              </a:rPr>
              <a:pPr algn="r" rtl="0"/>
              <a:t>18</a:t>
            </a:fld>
            <a:endParaRPr lang="fr-FR" sz="1200" kern="120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endParaRPr lang="fr-FR" sz="1200" kern="1200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E8F41-E671-4A50-9AEA-6CE65FE51BC0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E8F41-E671-4A50-9AEA-6CE65FE51BC0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E8F41-E671-4A50-9AEA-6CE65FE51BC0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E8F41-E671-4A50-9AEA-6CE65FE51BC0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E8F41-E671-4A50-9AEA-6CE65FE51BC0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E8F41-E671-4A50-9AEA-6CE65FE51BC0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E8F41-E671-4A50-9AEA-6CE65FE51BC0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6797-6FB2-424A-B5E0-A2DE5988673C}" type="datetimeFigureOut">
              <a:rPr lang="fr-FR" smtClean="0"/>
              <a:pPr/>
              <a:t>21/11/2012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139D-A596-460B-824A-C9762EA4692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6797-6FB2-424A-B5E0-A2DE5988673C}" type="datetimeFigureOut">
              <a:rPr lang="fr-FR" smtClean="0"/>
              <a:pPr/>
              <a:t>21/11/2012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139D-A596-460B-824A-C9762EA4692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6797-6FB2-424A-B5E0-A2DE5988673C}" type="datetimeFigureOut">
              <a:rPr lang="fr-FR" smtClean="0"/>
              <a:pPr/>
              <a:t>21/11/2012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139D-A596-460B-824A-C9762EA4692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Ellipse 8"/>
          <p:cNvSpPr/>
          <p:nvPr userDrawn="1"/>
        </p:nvSpPr>
        <p:spPr>
          <a:xfrm>
            <a:off x="-36512" y="6381328"/>
            <a:ext cx="720080" cy="4766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fld id="{62E96A35-4BBC-4391-965B-0932F88B04E6}" type="slidenum">
              <a:rPr lang="ar-TN" sz="1400" kern="1200">
                <a:solidFill>
                  <a:prstClr val="black"/>
                </a:solidFill>
                <a:latin typeface="Perpetua"/>
                <a:ea typeface="+mn-ea"/>
                <a:cs typeface="Times New Roman"/>
              </a:rPr>
              <a:pPr algn="ctr" rtl="0"/>
              <a:t>‹#›</a:t>
            </a:fld>
            <a:endParaRPr lang="fr-FR" sz="1400" kern="1200" dirty="0">
              <a:solidFill>
                <a:prstClr val="black"/>
              </a:solidFill>
              <a:latin typeface="Perpetua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6797-6FB2-424A-B5E0-A2DE5988673C}" type="datetimeFigureOut">
              <a:rPr lang="fr-FR" smtClean="0"/>
              <a:pPr/>
              <a:t>21/11/2012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139D-A596-460B-824A-C9762EA4692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6797-6FB2-424A-B5E0-A2DE5988673C}" type="datetimeFigureOut">
              <a:rPr lang="fr-FR" smtClean="0"/>
              <a:pPr/>
              <a:t>21/11/2012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139D-A596-460B-824A-C9762EA4692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6797-6FB2-424A-B5E0-A2DE5988673C}" type="datetimeFigureOut">
              <a:rPr lang="fr-FR" smtClean="0"/>
              <a:pPr/>
              <a:t>21/11/2012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139D-A596-460B-824A-C9762EA4692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6797-6FB2-424A-B5E0-A2DE5988673C}" type="datetimeFigureOut">
              <a:rPr lang="fr-FR" smtClean="0"/>
              <a:pPr/>
              <a:t>21/11/2012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139D-A596-460B-824A-C9762EA4692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6797-6FB2-424A-B5E0-A2DE5988673C}" type="datetimeFigureOut">
              <a:rPr lang="fr-FR" smtClean="0"/>
              <a:pPr/>
              <a:t>21/11/2012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139D-A596-460B-824A-C9762EA4692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6797-6FB2-424A-B5E0-A2DE5988673C}" type="datetimeFigureOut">
              <a:rPr lang="fr-FR" smtClean="0"/>
              <a:pPr/>
              <a:t>21/11/2012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139D-A596-460B-824A-C9762EA4692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6797-6FB2-424A-B5E0-A2DE5988673C}" type="datetimeFigureOut">
              <a:rPr lang="fr-FR" smtClean="0"/>
              <a:pPr/>
              <a:t>21/11/2012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139D-A596-460B-824A-C9762EA4692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6797-6FB2-424A-B5E0-A2DE5988673C}" type="datetimeFigureOut">
              <a:rPr lang="fr-FR" smtClean="0"/>
              <a:pPr/>
              <a:t>21/11/2012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E139D-A596-460B-824A-C9762EA4692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46797-6FB2-424A-B5E0-A2DE5988673C}" type="datetimeFigureOut">
              <a:rPr lang="fr-FR" smtClean="0"/>
              <a:pPr/>
              <a:t>21/11/2012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E139D-A596-460B-824A-C9762EA46921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852126" y="206342"/>
            <a:ext cx="2077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52126" y="4540247"/>
            <a:ext cx="1978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6" name="Image 5" descr="carte copi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4" y="-24"/>
            <a:ext cx="3571868" cy="6908118"/>
          </a:xfrm>
          <a:prstGeom prst="rect">
            <a:avLst/>
          </a:prstGeom>
          <a:solidFill>
            <a:srgbClr val="002060"/>
          </a:solidFill>
        </p:spPr>
      </p:pic>
      <p:sp>
        <p:nvSpPr>
          <p:cNvPr id="7" name="ZoneTexte 6"/>
          <p:cNvSpPr txBox="1"/>
          <p:nvPr/>
        </p:nvSpPr>
        <p:spPr>
          <a:xfrm>
            <a:off x="3852126" y="206342"/>
            <a:ext cx="2077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852126" y="4540247"/>
            <a:ext cx="1978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38" name="ZoneTexte 37"/>
          <p:cNvSpPr txBox="1"/>
          <p:nvPr/>
        </p:nvSpPr>
        <p:spPr>
          <a:xfrm>
            <a:off x="214282" y="3071810"/>
            <a:ext cx="47863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FFFFCC"/>
                </a:solidFill>
              </a:rPr>
              <a:t>The General </a:t>
            </a:r>
            <a:r>
              <a:rPr lang="fr-FR" sz="3200" b="1" dirty="0" err="1" smtClean="0">
                <a:solidFill>
                  <a:srgbClr val="FFFFCC"/>
                </a:solidFill>
              </a:rPr>
              <a:t>Directorate</a:t>
            </a:r>
            <a:r>
              <a:rPr lang="fr-FR" sz="3200" b="1" dirty="0" smtClean="0">
                <a:solidFill>
                  <a:srgbClr val="FFFFCC"/>
                </a:solidFill>
              </a:rPr>
              <a:t> </a:t>
            </a:r>
            <a:endParaRPr lang="ar-TN" sz="3200" b="1" dirty="0" smtClean="0">
              <a:solidFill>
                <a:srgbClr val="FFFFCC"/>
              </a:solidFill>
            </a:endParaRPr>
          </a:p>
          <a:p>
            <a:pPr algn="ctr"/>
            <a:r>
              <a:rPr lang="fr-FR" sz="3200" b="1" dirty="0" smtClean="0">
                <a:solidFill>
                  <a:srgbClr val="FFFFCC"/>
                </a:solidFill>
              </a:rPr>
              <a:t>of </a:t>
            </a:r>
            <a:r>
              <a:rPr lang="fr-FR" sz="3200" b="1" dirty="0" err="1" smtClean="0">
                <a:solidFill>
                  <a:srgbClr val="FFFFCC"/>
                </a:solidFill>
              </a:rPr>
              <a:t>Technological</a:t>
            </a:r>
            <a:r>
              <a:rPr lang="fr-FR" sz="3200" b="1" dirty="0" smtClean="0">
                <a:solidFill>
                  <a:srgbClr val="FFFFCC"/>
                </a:solidFill>
              </a:rPr>
              <a:t> </a:t>
            </a:r>
            <a:r>
              <a:rPr lang="fr-FR" sz="3200" b="1" dirty="0" err="1" smtClean="0">
                <a:solidFill>
                  <a:srgbClr val="FFFFCC"/>
                </a:solidFill>
              </a:rPr>
              <a:t>Studies</a:t>
            </a:r>
            <a:endParaRPr lang="fr-FR" sz="3200" dirty="0">
              <a:solidFill>
                <a:srgbClr val="FFFFCC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-285784" y="1214422"/>
            <a:ext cx="57808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r-FR" sz="2000" b="1" dirty="0" err="1" smtClean="0">
                <a:solidFill>
                  <a:srgbClr val="FFFFCC"/>
                </a:solidFill>
              </a:rPr>
              <a:t>Ministry</a:t>
            </a:r>
            <a:r>
              <a:rPr lang="fr-FR" sz="2000" b="1" dirty="0" smtClean="0">
                <a:solidFill>
                  <a:srgbClr val="FFFFCC"/>
                </a:solidFill>
              </a:rPr>
              <a:t> of Higher Education</a:t>
            </a:r>
            <a:endParaRPr lang="ar-TN" sz="2000" b="1" dirty="0" smtClean="0">
              <a:solidFill>
                <a:srgbClr val="FFFFCC"/>
              </a:solidFill>
            </a:endParaRPr>
          </a:p>
          <a:p>
            <a:pPr algn="ctr" rtl="1"/>
            <a:r>
              <a:rPr lang="fr-FR" sz="2000" b="1" dirty="0" smtClean="0">
                <a:solidFill>
                  <a:srgbClr val="FFFFCC"/>
                </a:solidFill>
              </a:rPr>
              <a:t> and </a:t>
            </a:r>
            <a:r>
              <a:rPr lang="fr-FR" sz="2000" b="1" dirty="0" err="1" smtClean="0">
                <a:solidFill>
                  <a:srgbClr val="FFFFCC"/>
                </a:solidFill>
              </a:rPr>
              <a:t>Scientific</a:t>
            </a:r>
            <a:r>
              <a:rPr lang="fr-FR" sz="2000" b="1" dirty="0" smtClean="0">
                <a:solidFill>
                  <a:srgbClr val="FFFFCC"/>
                </a:solidFill>
              </a:rPr>
              <a:t>  </a:t>
            </a:r>
            <a:r>
              <a:rPr lang="fr-FR" sz="2000" b="1" dirty="0" err="1" smtClean="0">
                <a:solidFill>
                  <a:srgbClr val="FFFFCC"/>
                </a:solidFill>
              </a:rPr>
              <a:t>Research</a:t>
            </a:r>
            <a:endParaRPr lang="fr-FR" sz="2000" b="1" dirty="0">
              <a:solidFill>
                <a:srgbClr val="FFFFCC"/>
              </a:solidFill>
            </a:endParaRPr>
          </a:p>
        </p:txBody>
      </p:sp>
      <p:pic>
        <p:nvPicPr>
          <p:cNvPr id="40" name="Image 39"/>
          <p:cNvPicPr/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lum/>
          </a:blip>
          <a:srcRect l="1714" r="70449" b="11628"/>
          <a:stretch>
            <a:fillRect/>
          </a:stretch>
        </p:blipFill>
        <p:spPr bwMode="auto">
          <a:xfrm>
            <a:off x="1857356" y="-24"/>
            <a:ext cx="1214446" cy="1085850"/>
          </a:xfrm>
          <a:prstGeom prst="rect">
            <a:avLst/>
          </a:prstGeom>
          <a:solidFill>
            <a:schemeClr val="accent5">
              <a:lumMod val="75000"/>
              <a:alpha val="0"/>
            </a:schemeClr>
          </a:solidFill>
        </p:spPr>
      </p:pic>
      <p:sp>
        <p:nvSpPr>
          <p:cNvPr id="41" name="ZoneTexte 40"/>
          <p:cNvSpPr txBox="1"/>
          <p:nvPr/>
        </p:nvSpPr>
        <p:spPr>
          <a:xfrm>
            <a:off x="7643834" y="0"/>
            <a:ext cx="714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TN" sz="4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fr-FR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rtl="0"/>
            <a:fld id="{FF267AD3-A6FC-478A-9373-4DE9F300985F}" type="slidenum">
              <a:rPr lang="fr-FR" sz="1400" kern="1200" smtClean="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10</a:t>
            </a:fld>
            <a:endParaRPr lang="fr-FR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42842" y="1000108"/>
          <a:ext cx="8786876" cy="5857892"/>
        </p:xfrm>
        <a:graphic>
          <a:graphicData uri="http://schemas.openxmlformats.org/drawingml/2006/table">
            <a:tbl>
              <a:tblPr/>
              <a:tblGrid>
                <a:gridCol w="2196719"/>
                <a:gridCol w="2196719"/>
                <a:gridCol w="2196719"/>
                <a:gridCol w="2196719"/>
              </a:tblGrid>
              <a:tr h="8602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fr-FR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endParaRPr lang="fr-FR" sz="3200" dirty="0" smtClean="0">
                        <a:latin typeface="+mn-lt"/>
                        <a:ea typeface="Calibri"/>
                        <a:cs typeface="Arial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Teachers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category</a:t>
                      </a:r>
                      <a:endParaRPr lang="fr-FR" sz="1800" dirty="0"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Teachers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category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09111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latin typeface="Calibri"/>
                          <a:ea typeface="Calibri"/>
                          <a:cs typeface="Arial"/>
                        </a:rPr>
                        <a:t>234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Attachés of </a:t>
                      </a: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secondary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education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400" b="1" dirty="0" smtClean="0">
                          <a:latin typeface="Calibri"/>
                          <a:ea typeface="Calibri"/>
                          <a:cs typeface="Arial"/>
                        </a:rPr>
                        <a:t>400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Assistant Technologists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93846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University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teacher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latin typeface="Calibri"/>
                          <a:ea typeface="Calibri"/>
                          <a:cs typeface="Arial"/>
                        </a:rPr>
                        <a:t>1340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Technologists</a:t>
                      </a:r>
                      <a:endParaRPr lang="fr-FR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09111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latin typeface="Calibri"/>
                          <a:ea typeface="Calibri"/>
                          <a:cs typeface="Arial"/>
                        </a:rPr>
                        <a:t>7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Lecturer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latin typeface="Calibri"/>
                          <a:ea typeface="Calibri"/>
                          <a:cs typeface="Arial"/>
                        </a:rPr>
                        <a:t>106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Technologists</a:t>
                      </a:r>
                      <a:r>
                        <a:rPr lang="fr-F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as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Lecturers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93846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latin typeface="Calibri"/>
                          <a:ea typeface="Calibri"/>
                          <a:cs typeface="Arial"/>
                        </a:rPr>
                        <a:t>75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Assistant </a:t>
                      </a: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professor</a:t>
                      </a:r>
                      <a:endParaRPr lang="fr-FR" sz="2400" dirty="0"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latin typeface="Calibri"/>
                          <a:ea typeface="Calibri"/>
                          <a:cs typeface="Arial"/>
                        </a:rPr>
                        <a:t>3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Associate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Professor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93846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latin typeface="Calibri"/>
                          <a:ea typeface="Calibri"/>
                          <a:cs typeface="Arial"/>
                        </a:rPr>
                        <a:t>21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62305" algn="ctr"/>
                          <a:tab pos="1325245" algn="r"/>
                        </a:tabLst>
                      </a:pP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Assistant  </a:t>
                      </a: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Teacher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higher</a:t>
                      </a: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education</a:t>
                      </a: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4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1142976" y="0"/>
            <a:ext cx="6500858" cy="70788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4410075" algn="l"/>
              </a:tabLst>
            </a:pPr>
            <a:r>
              <a:rPr lang="fr-FR" sz="2000" dirty="0" smtClean="0"/>
              <a:t>Distribution of </a:t>
            </a:r>
            <a:r>
              <a:rPr lang="fr-FR" sz="2000" dirty="0" err="1" smtClean="0"/>
              <a:t>Teachers</a:t>
            </a:r>
            <a:r>
              <a:rPr lang="fr-FR" sz="2000" dirty="0" smtClean="0"/>
              <a:t> </a:t>
            </a:r>
            <a:r>
              <a:rPr lang="fr-FR" sz="2000" dirty="0" err="1" smtClean="0"/>
              <a:t>within</a:t>
            </a:r>
            <a:r>
              <a:rPr lang="fr-FR" sz="2000" dirty="0" smtClean="0"/>
              <a:t> the network of Higher Institutes of </a:t>
            </a:r>
            <a:r>
              <a:rPr lang="fr-FR" sz="2000" dirty="0" err="1" smtClean="0"/>
              <a:t>Technological</a:t>
            </a:r>
            <a:r>
              <a:rPr lang="fr-FR" sz="2000" dirty="0" smtClean="0"/>
              <a:t> </a:t>
            </a:r>
            <a:r>
              <a:rPr lang="fr-FR" sz="2000" dirty="0" err="1" smtClean="0"/>
              <a:t>studies</a:t>
            </a:r>
            <a:r>
              <a:rPr lang="fr-FR" sz="2000" dirty="0" smtClean="0"/>
              <a:t> </a:t>
            </a:r>
            <a:r>
              <a:rPr lang="fr-FR" sz="2000" dirty="0" err="1" smtClean="0"/>
              <a:t>from</a:t>
            </a:r>
            <a:r>
              <a:rPr lang="fr-FR" sz="2000" dirty="0" smtClean="0"/>
              <a:t> </a:t>
            </a:r>
            <a:r>
              <a:rPr lang="fr-FR" sz="2000" dirty="0" err="1" smtClean="0"/>
              <a:t>february</a:t>
            </a:r>
            <a:r>
              <a:rPr lang="fr-FR" sz="2000" dirty="0" smtClean="0"/>
              <a:t> 2012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FFCC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/>
          <p:cNvSpPr/>
          <p:nvPr/>
        </p:nvSpPr>
        <p:spPr>
          <a:xfrm>
            <a:off x="0" y="1071546"/>
            <a:ext cx="9144000" cy="5786454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974737" y="428604"/>
            <a:ext cx="5282135" cy="688975"/>
            <a:chOff x="720" y="1392"/>
            <a:chExt cx="4058" cy="480"/>
          </a:xfrm>
        </p:grpSpPr>
        <p:sp>
          <p:nvSpPr>
            <p:cNvPr id="65" name="AutoShape 18"/>
            <p:cNvSpPr>
              <a:spLocks noChangeArrowheads="1"/>
            </p:cNvSpPr>
            <p:nvPr/>
          </p:nvSpPr>
          <p:spPr bwMode="lt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92157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67" name="AutoShape 20"/>
              <p:cNvSpPr>
                <a:spLocks noChangeArrowheads="1"/>
              </p:cNvSpPr>
              <p:nvPr/>
            </p:nvSpPr>
            <p:spPr bwMode="lt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0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8" name="AutoShape 21"/>
              <p:cNvSpPr>
                <a:spLocks noChangeArrowheads="1"/>
              </p:cNvSpPr>
              <p:nvPr/>
            </p:nvSpPr>
            <p:spPr bwMode="lt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sp>
        <p:nvSpPr>
          <p:cNvPr id="45" name="Line 7"/>
          <p:cNvSpPr>
            <a:spLocks noChangeShapeType="1"/>
          </p:cNvSpPr>
          <p:nvPr/>
        </p:nvSpPr>
        <p:spPr bwMode="gray">
          <a:xfrm flipH="1" flipV="1">
            <a:off x="4929190" y="2571744"/>
            <a:ext cx="513622" cy="35719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fr-FR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sz="2800" b="1" dirty="0" err="1" smtClean="0"/>
              <a:t>Development</a:t>
            </a:r>
            <a:r>
              <a:rPr lang="fr-FR" sz="2800" b="1" dirty="0" smtClean="0"/>
              <a:t> and Distribution of the Framework of </a:t>
            </a:r>
            <a:r>
              <a:rPr lang="fr-FR" sz="2800" b="1" dirty="0" err="1" smtClean="0"/>
              <a:t>Teachers</a:t>
            </a:r>
            <a:r>
              <a:rPr lang="fr-FR" sz="2800" b="1" dirty="0" smtClean="0"/>
              <a:t> in 2012:</a:t>
            </a:r>
            <a:endParaRPr lang="en-US" sz="2800" b="1" dirty="0">
              <a:solidFill>
                <a:srgbClr val="FFFFCC"/>
              </a:solidFill>
            </a:endParaRP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gray">
          <a:xfrm>
            <a:off x="124138" y="5666411"/>
            <a:ext cx="4805052" cy="553439"/>
          </a:xfrm>
          <a:prstGeom prst="cube">
            <a:avLst>
              <a:gd name="adj" fmla="val 49880"/>
            </a:avLst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4" name="Groupe 30"/>
          <p:cNvGrpSpPr/>
          <p:nvPr/>
        </p:nvGrpSpPr>
        <p:grpSpPr>
          <a:xfrm>
            <a:off x="606206" y="4000504"/>
            <a:ext cx="3999447" cy="2272730"/>
            <a:chOff x="1377600" y="3603052"/>
            <a:chExt cx="2932466" cy="2679377"/>
          </a:xfrm>
        </p:grpSpPr>
        <p:sp>
          <p:nvSpPr>
            <p:cNvPr id="19" name="AutoShape 8"/>
            <p:cNvSpPr>
              <a:spLocks noChangeArrowheads="1"/>
            </p:cNvSpPr>
            <p:nvPr/>
          </p:nvSpPr>
          <p:spPr bwMode="ltGray">
            <a:xfrm rot="16200000" flipV="1">
              <a:off x="975515" y="4882373"/>
              <a:ext cx="1373203" cy="466725"/>
            </a:xfrm>
            <a:prstGeom prst="cube">
              <a:avLst>
                <a:gd name="adj" fmla="val 23792"/>
              </a:avLst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fr-FR"/>
            </a:p>
          </p:txBody>
        </p:sp>
        <p:sp>
          <p:nvSpPr>
            <p:cNvPr id="20" name="AutoShape 9"/>
            <p:cNvSpPr>
              <a:spLocks noChangeArrowheads="1"/>
            </p:cNvSpPr>
            <p:nvPr/>
          </p:nvSpPr>
          <p:spPr bwMode="ltGray">
            <a:xfrm rot="16200000" flipV="1">
              <a:off x="1732760" y="4825230"/>
              <a:ext cx="1487487" cy="466725"/>
            </a:xfrm>
            <a:prstGeom prst="cube">
              <a:avLst>
                <a:gd name="adj" fmla="val 23792"/>
              </a:avLst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fr-FR"/>
            </a:p>
          </p:txBody>
        </p:sp>
        <p:sp>
          <p:nvSpPr>
            <p:cNvPr id="21" name="AutoShape 10"/>
            <p:cNvSpPr>
              <a:spLocks noChangeArrowheads="1"/>
            </p:cNvSpPr>
            <p:nvPr/>
          </p:nvSpPr>
          <p:spPr bwMode="ltGray">
            <a:xfrm rot="16200000" flipV="1">
              <a:off x="2454269" y="4775215"/>
              <a:ext cx="1587519" cy="466725"/>
            </a:xfrm>
            <a:prstGeom prst="cube">
              <a:avLst>
                <a:gd name="adj" fmla="val 23792"/>
              </a:avLst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fr-FR"/>
            </a:p>
          </p:txBody>
        </p:sp>
        <p:sp>
          <p:nvSpPr>
            <p:cNvPr id="22" name="AutoShape 11"/>
            <p:cNvSpPr>
              <a:spLocks noChangeArrowheads="1"/>
            </p:cNvSpPr>
            <p:nvPr/>
          </p:nvSpPr>
          <p:spPr bwMode="gray">
            <a:xfrm rot="16200000" flipV="1">
              <a:off x="3247225" y="4739496"/>
              <a:ext cx="1658957" cy="466725"/>
            </a:xfrm>
            <a:prstGeom prst="cube">
              <a:avLst>
                <a:gd name="adj" fmla="val 23792"/>
              </a:avLst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fr-FR"/>
            </a:p>
          </p:txBody>
        </p:sp>
        <p:sp>
          <p:nvSpPr>
            <p:cNvPr id="23" name="Text Box 12"/>
            <p:cNvSpPr txBox="1">
              <a:spLocks noChangeArrowheads="1"/>
            </p:cNvSpPr>
            <p:nvPr/>
          </p:nvSpPr>
          <p:spPr bwMode="black">
            <a:xfrm>
              <a:off x="1377600" y="5883299"/>
              <a:ext cx="486428" cy="39913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ar-TN" sz="1600" b="1" dirty="0" smtClean="0">
                  <a:solidFill>
                    <a:srgbClr val="FEFEFE"/>
                  </a:solidFill>
                </a:rPr>
                <a:t>2009</a:t>
              </a:r>
              <a:endParaRPr lang="en-US" sz="1600" b="1" dirty="0">
                <a:solidFill>
                  <a:srgbClr val="FEFEFE"/>
                </a:solidFill>
              </a:endParaRPr>
            </a:p>
          </p:txBody>
        </p:sp>
        <p:sp>
          <p:nvSpPr>
            <p:cNvPr id="24" name="Text Box 13"/>
            <p:cNvSpPr txBox="1">
              <a:spLocks noChangeArrowheads="1"/>
            </p:cNvSpPr>
            <p:nvPr/>
          </p:nvSpPr>
          <p:spPr bwMode="black">
            <a:xfrm>
              <a:off x="2187270" y="5883299"/>
              <a:ext cx="486428" cy="39913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ar-TN" sz="1600" b="1" dirty="0" smtClean="0">
                  <a:solidFill>
                    <a:srgbClr val="FEFEFE"/>
                  </a:solidFill>
                </a:rPr>
                <a:t>2010</a:t>
              </a:r>
              <a:endParaRPr lang="en-US" sz="1600" b="1" dirty="0">
                <a:solidFill>
                  <a:srgbClr val="FEFEFE"/>
                </a:solidFill>
              </a:endParaRPr>
            </a:p>
          </p:txBody>
        </p:sp>
        <p:sp>
          <p:nvSpPr>
            <p:cNvPr id="25" name="Text Box 14"/>
            <p:cNvSpPr txBox="1">
              <a:spLocks noChangeArrowheads="1"/>
            </p:cNvSpPr>
            <p:nvPr/>
          </p:nvSpPr>
          <p:spPr bwMode="black">
            <a:xfrm>
              <a:off x="2962654" y="5883299"/>
              <a:ext cx="477898" cy="39913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ar-TN" sz="1600" b="1" dirty="0" smtClean="0">
                  <a:solidFill>
                    <a:srgbClr val="FEFEFE"/>
                  </a:solidFill>
                </a:rPr>
                <a:t>2011</a:t>
              </a:r>
              <a:endParaRPr lang="en-US" sz="1600" b="1" dirty="0">
                <a:solidFill>
                  <a:srgbClr val="FEFEFE"/>
                </a:solidFill>
              </a:endParaRPr>
            </a:p>
          </p:txBody>
        </p:sp>
        <p:sp>
          <p:nvSpPr>
            <p:cNvPr id="26" name="Text Box 15"/>
            <p:cNvSpPr txBox="1">
              <a:spLocks noChangeArrowheads="1"/>
            </p:cNvSpPr>
            <p:nvPr/>
          </p:nvSpPr>
          <p:spPr bwMode="black">
            <a:xfrm>
              <a:off x="3806619" y="5883299"/>
              <a:ext cx="486428" cy="39913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ar-TN" sz="1600" b="1" dirty="0" smtClean="0">
                  <a:solidFill>
                    <a:srgbClr val="FEFEFE"/>
                  </a:solidFill>
                </a:rPr>
                <a:t>2012</a:t>
              </a:r>
              <a:endParaRPr lang="en-US" sz="1600" b="1" dirty="0">
                <a:solidFill>
                  <a:srgbClr val="FEFEFE"/>
                </a:solidFill>
              </a:endParaRPr>
            </a:p>
          </p:txBody>
        </p:sp>
        <p:sp>
          <p:nvSpPr>
            <p:cNvPr id="27" name="Text Box 16"/>
            <p:cNvSpPr txBox="1">
              <a:spLocks noChangeArrowheads="1"/>
            </p:cNvSpPr>
            <p:nvPr/>
          </p:nvSpPr>
          <p:spPr bwMode="black">
            <a:xfrm>
              <a:off x="1404512" y="3603052"/>
              <a:ext cx="486428" cy="39913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ar-TN" sz="1600" dirty="0" smtClean="0">
                  <a:solidFill>
                    <a:srgbClr val="FEFEFE"/>
                  </a:solidFill>
                </a:rPr>
                <a:t>2236</a:t>
              </a:r>
              <a:endParaRPr lang="en-US" sz="1600" dirty="0">
                <a:solidFill>
                  <a:srgbClr val="FEFEFE"/>
                </a:solidFill>
              </a:endParaRPr>
            </a:p>
          </p:txBody>
        </p:sp>
        <p:sp>
          <p:nvSpPr>
            <p:cNvPr id="28" name="Text Box 17"/>
            <p:cNvSpPr txBox="1">
              <a:spLocks noChangeArrowheads="1"/>
            </p:cNvSpPr>
            <p:nvPr/>
          </p:nvSpPr>
          <p:spPr bwMode="black">
            <a:xfrm>
              <a:off x="2294965" y="3603052"/>
              <a:ext cx="486428" cy="39913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ar-TN" sz="1600" dirty="0" smtClean="0">
                  <a:solidFill>
                    <a:srgbClr val="FEFEFE"/>
                  </a:solidFill>
                </a:rPr>
                <a:t>2418</a:t>
              </a:r>
              <a:endParaRPr lang="en-US" sz="1600" dirty="0">
                <a:solidFill>
                  <a:srgbClr val="FEFEFE"/>
                </a:solidFill>
              </a:endParaRPr>
            </a:p>
          </p:txBody>
        </p:sp>
        <p:sp>
          <p:nvSpPr>
            <p:cNvPr id="29" name="Text Box 18"/>
            <p:cNvSpPr txBox="1">
              <a:spLocks noChangeArrowheads="1"/>
            </p:cNvSpPr>
            <p:nvPr/>
          </p:nvSpPr>
          <p:spPr bwMode="black">
            <a:xfrm>
              <a:off x="3028280" y="3603052"/>
              <a:ext cx="486428" cy="39913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ar-TN" sz="1600" dirty="0" smtClean="0">
                  <a:solidFill>
                    <a:srgbClr val="FEFEFE"/>
                  </a:solidFill>
                </a:rPr>
                <a:t>2454</a:t>
              </a:r>
              <a:endParaRPr lang="en-US" sz="1600" dirty="0">
                <a:solidFill>
                  <a:srgbClr val="FEFEFE"/>
                </a:solidFill>
              </a:endParaRPr>
            </a:p>
          </p:txBody>
        </p:sp>
        <p:sp>
          <p:nvSpPr>
            <p:cNvPr id="32" name="Text Box 18"/>
            <p:cNvSpPr txBox="1">
              <a:spLocks noChangeArrowheads="1"/>
            </p:cNvSpPr>
            <p:nvPr/>
          </p:nvSpPr>
          <p:spPr bwMode="black">
            <a:xfrm>
              <a:off x="3813975" y="3603052"/>
              <a:ext cx="486428" cy="39913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ar-TN" sz="1600" dirty="0" smtClean="0">
                  <a:solidFill>
                    <a:srgbClr val="FEFEFE"/>
                  </a:solidFill>
                </a:rPr>
                <a:t>2883</a:t>
              </a:r>
              <a:endParaRPr lang="en-US" sz="1600" dirty="0">
                <a:solidFill>
                  <a:srgbClr val="FEFEFE"/>
                </a:solidFill>
              </a:endParaRPr>
            </a:p>
          </p:txBody>
        </p:sp>
      </p:grpSp>
      <p:sp>
        <p:nvSpPr>
          <p:cNvPr id="54" name="Line 7"/>
          <p:cNvSpPr>
            <a:spLocks noChangeShapeType="1"/>
          </p:cNvSpPr>
          <p:nvPr/>
        </p:nvSpPr>
        <p:spPr bwMode="gray">
          <a:xfrm flipH="1">
            <a:off x="6357950" y="4071942"/>
            <a:ext cx="513622" cy="571504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fr-FR"/>
          </a:p>
        </p:txBody>
      </p:sp>
      <p:sp>
        <p:nvSpPr>
          <p:cNvPr id="55" name="Line 7"/>
          <p:cNvSpPr>
            <a:spLocks noChangeShapeType="1"/>
          </p:cNvSpPr>
          <p:nvPr/>
        </p:nvSpPr>
        <p:spPr bwMode="gray">
          <a:xfrm>
            <a:off x="8261057" y="3357562"/>
            <a:ext cx="97157" cy="928694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fr-FR"/>
          </a:p>
        </p:txBody>
      </p:sp>
      <p:sp>
        <p:nvSpPr>
          <p:cNvPr id="41" name="Arc 3"/>
          <p:cNvSpPr>
            <a:spLocks/>
          </p:cNvSpPr>
          <p:nvPr/>
        </p:nvSpPr>
        <p:spPr bwMode="gray">
          <a:xfrm rot="16200000">
            <a:off x="5972221" y="1864401"/>
            <a:ext cx="1429413" cy="348544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33380 w 43200"/>
              <a:gd name="T1" fmla="*/ 39705 h 43200"/>
              <a:gd name="T2" fmla="*/ 38438 w 43200"/>
              <a:gd name="T3" fmla="*/ 35129 h 43200"/>
              <a:gd name="T4" fmla="*/ 21600 w 432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43200" fill="none" extrusionOk="0">
                <a:moveTo>
                  <a:pt x="33380" y="39705"/>
                </a:moveTo>
                <a:cubicBezTo>
                  <a:pt x="29874" y="41985"/>
                  <a:pt x="25782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6520"/>
                  <a:pt x="41520" y="31293"/>
                  <a:pt x="38438" y="35129"/>
                </a:cubicBezTo>
              </a:path>
              <a:path w="43200" h="43200" stroke="0" extrusionOk="0">
                <a:moveTo>
                  <a:pt x="33380" y="39705"/>
                </a:moveTo>
                <a:cubicBezTo>
                  <a:pt x="29874" y="41985"/>
                  <a:pt x="25782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6520"/>
                  <a:pt x="41520" y="31293"/>
                  <a:pt x="38438" y="35129"/>
                </a:cubicBezTo>
                <a:lnTo>
                  <a:pt x="21600" y="21600"/>
                </a:lnTo>
                <a:close/>
              </a:path>
            </a:pathLst>
          </a:custGeom>
          <a:ln>
            <a:headEnd/>
            <a:tailEnd type="arrow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fr-FR"/>
          </a:p>
        </p:txBody>
      </p:sp>
      <p:sp>
        <p:nvSpPr>
          <p:cNvPr id="42" name="Arc 4"/>
          <p:cNvSpPr>
            <a:spLocks/>
          </p:cNvSpPr>
          <p:nvPr/>
        </p:nvSpPr>
        <p:spPr bwMode="gray">
          <a:xfrm rot="16200000">
            <a:off x="6111794" y="1733878"/>
            <a:ext cx="1283142" cy="3352573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8692 w 43200"/>
              <a:gd name="T1" fmla="*/ 42002 h 43200"/>
              <a:gd name="T2" fmla="*/ 31490 w 43200"/>
              <a:gd name="T3" fmla="*/ 40803 h 43200"/>
              <a:gd name="T4" fmla="*/ 21600 w 432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43200" fill="none" extrusionOk="0">
                <a:moveTo>
                  <a:pt x="28692" y="42002"/>
                </a:moveTo>
                <a:cubicBezTo>
                  <a:pt x="26411" y="42795"/>
                  <a:pt x="24014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688"/>
                  <a:pt x="38680" y="37099"/>
                  <a:pt x="31489" y="40802"/>
                </a:cubicBezTo>
              </a:path>
              <a:path w="43200" h="43200" stroke="0" extrusionOk="0">
                <a:moveTo>
                  <a:pt x="28692" y="42002"/>
                </a:moveTo>
                <a:cubicBezTo>
                  <a:pt x="26411" y="42795"/>
                  <a:pt x="24014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688"/>
                  <a:pt x="38680" y="37099"/>
                  <a:pt x="31489" y="40802"/>
                </a:cubicBezTo>
                <a:lnTo>
                  <a:pt x="21600" y="21600"/>
                </a:lnTo>
                <a:close/>
              </a:path>
            </a:pathLst>
          </a:custGeom>
          <a:ln>
            <a:headEnd/>
            <a:tailEnd type="arrow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fr-FR"/>
          </a:p>
        </p:txBody>
      </p:sp>
      <p:sp>
        <p:nvSpPr>
          <p:cNvPr id="43" name="Arc 5"/>
          <p:cNvSpPr>
            <a:spLocks/>
          </p:cNvSpPr>
          <p:nvPr/>
        </p:nvSpPr>
        <p:spPr bwMode="ltGray">
          <a:xfrm rot="16200000">
            <a:off x="5956648" y="1882304"/>
            <a:ext cx="1315250" cy="3202129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14124 w 43200"/>
              <a:gd name="T1" fmla="*/ 41865 h 41865"/>
              <a:gd name="T2" fmla="*/ 31490 w 43200"/>
              <a:gd name="T3" fmla="*/ 40803 h 41865"/>
              <a:gd name="T4" fmla="*/ 21600 w 43200"/>
              <a:gd name="T5" fmla="*/ 21600 h 41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41865" fill="none" extrusionOk="0">
                <a:moveTo>
                  <a:pt x="14124" y="41864"/>
                </a:moveTo>
                <a:cubicBezTo>
                  <a:pt x="5636" y="38734"/>
                  <a:pt x="0" y="30646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688"/>
                  <a:pt x="38680" y="37099"/>
                  <a:pt x="31489" y="40802"/>
                </a:cubicBezTo>
              </a:path>
              <a:path w="43200" h="41865" stroke="0" extrusionOk="0">
                <a:moveTo>
                  <a:pt x="14124" y="41864"/>
                </a:moveTo>
                <a:cubicBezTo>
                  <a:pt x="5636" y="38734"/>
                  <a:pt x="0" y="30646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9688"/>
                  <a:pt x="38680" y="37099"/>
                  <a:pt x="31489" y="40802"/>
                </a:cubicBezTo>
                <a:lnTo>
                  <a:pt x="21600" y="2160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40392"/>
                  <a:invGamma/>
                </a:schemeClr>
              </a:gs>
            </a:gsLst>
            <a:lin ang="0" scaled="1"/>
          </a:gradFill>
          <a:ln w="38100">
            <a:noFill/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4" name="Text Box 6"/>
          <p:cNvSpPr txBox="1">
            <a:spLocks noChangeArrowheads="1"/>
          </p:cNvSpPr>
          <p:nvPr/>
        </p:nvSpPr>
        <p:spPr bwMode="auto">
          <a:xfrm>
            <a:off x="7715272" y="3214686"/>
            <a:ext cx="73702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smtClean="0">
                <a:solidFill>
                  <a:srgbClr val="FFFFCC"/>
                </a:solidFill>
              </a:rPr>
              <a:t>4%</a:t>
            </a:r>
            <a:endParaRPr lang="en-US" sz="2400" b="1" dirty="0">
              <a:solidFill>
                <a:srgbClr val="FFFFCC"/>
              </a:solidFill>
            </a:endParaRPr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4837815" y="2630482"/>
            <a:ext cx="3929090" cy="1644657"/>
            <a:chOff x="960" y="1855"/>
            <a:chExt cx="3578" cy="1383"/>
          </a:xfrm>
        </p:grpSpPr>
        <p:sp>
          <p:nvSpPr>
            <p:cNvPr id="47" name="Arc 9"/>
            <p:cNvSpPr>
              <a:spLocks/>
            </p:cNvSpPr>
            <p:nvPr/>
          </p:nvSpPr>
          <p:spPr bwMode="gray">
            <a:xfrm rot="16200000">
              <a:off x="2040" y="775"/>
              <a:ext cx="1383" cy="3544"/>
            </a:xfrm>
            <a:custGeom>
              <a:avLst/>
              <a:gdLst>
                <a:gd name="G0" fmla="+- 19812 0 0"/>
                <a:gd name="G1" fmla="+- 21600 0 0"/>
                <a:gd name="G2" fmla="+- 21600 0 0"/>
                <a:gd name="T0" fmla="*/ 0 w 41412"/>
                <a:gd name="T1" fmla="*/ 12994 h 41573"/>
                <a:gd name="T2" fmla="*/ 28035 w 41412"/>
                <a:gd name="T3" fmla="*/ 41573 h 41573"/>
                <a:gd name="T4" fmla="*/ 19812 w 41412"/>
                <a:gd name="T5" fmla="*/ 21600 h 41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412" h="41573" fill="none" extrusionOk="0">
                  <a:moveTo>
                    <a:pt x="0" y="12994"/>
                  </a:moveTo>
                  <a:cubicBezTo>
                    <a:pt x="3427" y="5104"/>
                    <a:pt x="11209" y="-1"/>
                    <a:pt x="19812" y="0"/>
                  </a:cubicBezTo>
                  <a:cubicBezTo>
                    <a:pt x="31741" y="0"/>
                    <a:pt x="41412" y="9670"/>
                    <a:pt x="41412" y="21600"/>
                  </a:cubicBezTo>
                  <a:cubicBezTo>
                    <a:pt x="41412" y="30353"/>
                    <a:pt x="36129" y="38241"/>
                    <a:pt x="28035" y="41573"/>
                  </a:cubicBezTo>
                </a:path>
                <a:path w="41412" h="41573" stroke="0" extrusionOk="0">
                  <a:moveTo>
                    <a:pt x="0" y="12994"/>
                  </a:moveTo>
                  <a:cubicBezTo>
                    <a:pt x="3427" y="5104"/>
                    <a:pt x="11209" y="-1"/>
                    <a:pt x="19812" y="0"/>
                  </a:cubicBezTo>
                  <a:cubicBezTo>
                    <a:pt x="31741" y="0"/>
                    <a:pt x="41412" y="9670"/>
                    <a:pt x="41412" y="21600"/>
                  </a:cubicBezTo>
                  <a:cubicBezTo>
                    <a:pt x="41412" y="30353"/>
                    <a:pt x="36129" y="38241"/>
                    <a:pt x="28035" y="41573"/>
                  </a:cubicBezTo>
                  <a:lnTo>
                    <a:pt x="19812" y="2160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shade val="51373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38100">
              <a:noFill/>
              <a:round/>
              <a:headEnd/>
              <a:tailEnd type="arrow" w="med" len="med"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8" name="Freeform 10"/>
            <p:cNvSpPr>
              <a:spLocks/>
            </p:cNvSpPr>
            <p:nvPr/>
          </p:nvSpPr>
          <p:spPr bwMode="gray">
            <a:xfrm>
              <a:off x="4363" y="2089"/>
              <a:ext cx="175" cy="231"/>
            </a:xfrm>
            <a:custGeom>
              <a:avLst/>
              <a:gdLst/>
              <a:ahLst/>
              <a:cxnLst>
                <a:cxn ang="0">
                  <a:pos x="133" y="72"/>
                </a:cxn>
                <a:cxn ang="0">
                  <a:pos x="141" y="161"/>
                </a:cxn>
                <a:cxn ang="0">
                  <a:pos x="15" y="186"/>
                </a:cxn>
                <a:cxn ang="0">
                  <a:pos x="0" y="0"/>
                </a:cxn>
                <a:cxn ang="0">
                  <a:pos x="133" y="72"/>
                </a:cxn>
              </a:cxnLst>
              <a:rect l="0" t="0" r="r" b="b"/>
              <a:pathLst>
                <a:path w="141" h="186">
                  <a:moveTo>
                    <a:pt x="133" y="72"/>
                  </a:moveTo>
                  <a:lnTo>
                    <a:pt x="141" y="161"/>
                  </a:lnTo>
                  <a:lnTo>
                    <a:pt x="15" y="186"/>
                  </a:lnTo>
                  <a:lnTo>
                    <a:pt x="0" y="0"/>
                  </a:lnTo>
                  <a:lnTo>
                    <a:pt x="133" y="72"/>
                  </a:lnTo>
                  <a:close/>
                </a:path>
              </a:pathLst>
            </a:custGeom>
            <a:solidFill>
              <a:schemeClr val="hlink"/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9" name="Arc 11"/>
          <p:cNvSpPr>
            <a:spLocks/>
          </p:cNvSpPr>
          <p:nvPr/>
        </p:nvSpPr>
        <p:spPr bwMode="gray">
          <a:xfrm rot="16200000">
            <a:off x="5988252" y="1377736"/>
            <a:ext cx="1635144" cy="3896144"/>
          </a:xfrm>
          <a:custGeom>
            <a:avLst/>
            <a:gdLst>
              <a:gd name="G0" fmla="+- 19534 0 0"/>
              <a:gd name="G1" fmla="+- 21600 0 0"/>
              <a:gd name="G2" fmla="+- 21600 0 0"/>
              <a:gd name="T0" fmla="*/ 0 w 41134"/>
              <a:gd name="T1" fmla="*/ 12382 h 41573"/>
              <a:gd name="T2" fmla="*/ 27757 w 41134"/>
              <a:gd name="T3" fmla="*/ 41573 h 41573"/>
              <a:gd name="T4" fmla="*/ 19534 w 41134"/>
              <a:gd name="T5" fmla="*/ 21600 h 415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1134" h="41573" fill="none" extrusionOk="0">
                <a:moveTo>
                  <a:pt x="-1" y="12381"/>
                </a:moveTo>
                <a:cubicBezTo>
                  <a:pt x="3566" y="4822"/>
                  <a:pt x="11175" y="-1"/>
                  <a:pt x="19534" y="0"/>
                </a:cubicBezTo>
                <a:cubicBezTo>
                  <a:pt x="31463" y="0"/>
                  <a:pt x="41134" y="9670"/>
                  <a:pt x="41134" y="21600"/>
                </a:cubicBezTo>
                <a:cubicBezTo>
                  <a:pt x="41134" y="30353"/>
                  <a:pt x="35851" y="38241"/>
                  <a:pt x="27757" y="41573"/>
                </a:cubicBezTo>
              </a:path>
              <a:path w="41134" h="41573" stroke="0" extrusionOk="0">
                <a:moveTo>
                  <a:pt x="-1" y="12381"/>
                </a:moveTo>
                <a:cubicBezTo>
                  <a:pt x="3566" y="4822"/>
                  <a:pt x="11175" y="-1"/>
                  <a:pt x="19534" y="0"/>
                </a:cubicBezTo>
                <a:cubicBezTo>
                  <a:pt x="31463" y="0"/>
                  <a:pt x="41134" y="9670"/>
                  <a:pt x="41134" y="21600"/>
                </a:cubicBezTo>
                <a:cubicBezTo>
                  <a:pt x="41134" y="30353"/>
                  <a:pt x="35851" y="38241"/>
                  <a:pt x="27757" y="41573"/>
                </a:cubicBezTo>
                <a:lnTo>
                  <a:pt x="19534" y="21600"/>
                </a:lnTo>
                <a:close/>
              </a:path>
            </a:pathLst>
          </a:custGeom>
          <a:ln>
            <a:headEnd type="triangle" w="med" len="med"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fr-FR"/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black">
          <a:xfrm>
            <a:off x="5838776" y="2701349"/>
            <a:ext cx="1090678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ar-TN" sz="3200" b="1" dirty="0" smtClean="0">
                <a:solidFill>
                  <a:srgbClr val="FFFFFF"/>
                </a:solidFill>
              </a:rPr>
              <a:t>88</a:t>
            </a:r>
            <a:r>
              <a:rPr lang="en-US" sz="3200" b="1" dirty="0" smtClean="0">
                <a:solidFill>
                  <a:srgbClr val="FFFFFF"/>
                </a:solidFill>
              </a:rPr>
              <a:t>%</a:t>
            </a:r>
            <a:endParaRPr lang="en-US" sz="3200" b="1" dirty="0">
              <a:solidFill>
                <a:srgbClr val="FFFFFF"/>
              </a:solidFill>
            </a:endParaRPr>
          </a:p>
        </p:txBody>
      </p:sp>
      <p:sp>
        <p:nvSpPr>
          <p:cNvPr id="51" name="Text Box 13"/>
          <p:cNvSpPr txBox="1">
            <a:spLocks noChangeArrowheads="1"/>
          </p:cNvSpPr>
          <p:nvPr/>
        </p:nvSpPr>
        <p:spPr bwMode="auto">
          <a:xfrm>
            <a:off x="6645279" y="3714752"/>
            <a:ext cx="78424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ar-TN" sz="2400" b="1" dirty="0" smtClean="0">
                <a:solidFill>
                  <a:srgbClr val="FFFFCC"/>
                </a:solidFill>
              </a:rPr>
              <a:t>8</a:t>
            </a:r>
            <a:r>
              <a:rPr lang="en-US" sz="2400" b="1" dirty="0" smtClean="0">
                <a:solidFill>
                  <a:srgbClr val="FFFFCC"/>
                </a:solidFill>
              </a:rPr>
              <a:t>%</a:t>
            </a:r>
            <a:endParaRPr lang="en-US" sz="2400" b="1" dirty="0">
              <a:solidFill>
                <a:srgbClr val="FFFFCC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5572132" y="5425875"/>
            <a:ext cx="3286148" cy="1015663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Distribution of the Framework of </a:t>
            </a:r>
            <a:r>
              <a:rPr lang="fr-FR" sz="2000" b="1" dirty="0" err="1" smtClean="0"/>
              <a:t>Teachers</a:t>
            </a:r>
            <a:r>
              <a:rPr lang="fr-FR" sz="2000" b="1" dirty="0" smtClean="0"/>
              <a:t> in 2012</a:t>
            </a:r>
            <a:endParaRPr lang="fr-FR" sz="1600" b="1" dirty="0">
              <a:solidFill>
                <a:srgbClr val="FFFFCC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3357554" y="2071678"/>
            <a:ext cx="1643074" cy="40011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000" b="1" dirty="0" smtClean="0"/>
              <a:t>Technologists</a:t>
            </a:r>
            <a:endParaRPr lang="fr-FR" sz="2000" dirty="0"/>
          </a:p>
        </p:txBody>
      </p:sp>
      <p:sp>
        <p:nvSpPr>
          <p:cNvPr id="58" name="ZoneTexte 57"/>
          <p:cNvSpPr txBox="1"/>
          <p:nvPr/>
        </p:nvSpPr>
        <p:spPr>
          <a:xfrm>
            <a:off x="7643834" y="4286256"/>
            <a:ext cx="1285884" cy="338554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1600" dirty="0" err="1" smtClean="0"/>
              <a:t>Researchers</a:t>
            </a:r>
            <a:r>
              <a:rPr lang="fr-FR" sz="1600" dirty="0" smtClean="0"/>
              <a:t> </a:t>
            </a:r>
            <a:endParaRPr lang="fr-FR" sz="1600" dirty="0"/>
          </a:p>
        </p:txBody>
      </p:sp>
      <p:sp>
        <p:nvSpPr>
          <p:cNvPr id="59" name="ZoneTexte 58"/>
          <p:cNvSpPr txBox="1"/>
          <p:nvPr/>
        </p:nvSpPr>
        <p:spPr>
          <a:xfrm>
            <a:off x="5929322" y="4643446"/>
            <a:ext cx="857256" cy="646331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dirty="0" err="1" smtClean="0"/>
              <a:t>secondary</a:t>
            </a:r>
            <a:r>
              <a:rPr lang="fr-FR" sz="1200" dirty="0" smtClean="0"/>
              <a:t> </a:t>
            </a:r>
            <a:r>
              <a:rPr lang="fr-FR" sz="1200" dirty="0" err="1" smtClean="0"/>
              <a:t>education</a:t>
            </a:r>
            <a:r>
              <a:rPr lang="fr-FR" sz="1200" dirty="0" smtClean="0"/>
              <a:t> </a:t>
            </a:r>
            <a:r>
              <a:rPr lang="fr-FR" sz="1200" dirty="0" err="1" smtClean="0"/>
              <a:t>teachers</a:t>
            </a:r>
            <a:r>
              <a:rPr lang="fr-FR" sz="1200" dirty="0" smtClean="0"/>
              <a:t> </a:t>
            </a:r>
            <a:endParaRPr lang="fr-FR" sz="1200" b="1" dirty="0">
              <a:solidFill>
                <a:srgbClr val="FFFFCC"/>
              </a:solidFill>
            </a:endParaRPr>
          </a:p>
        </p:txBody>
      </p:sp>
      <p:sp>
        <p:nvSpPr>
          <p:cNvPr id="63" name="Rectangle 23"/>
          <p:cNvSpPr>
            <a:spLocks noChangeArrowheads="1"/>
          </p:cNvSpPr>
          <p:nvPr/>
        </p:nvSpPr>
        <p:spPr bwMode="gray">
          <a:xfrm>
            <a:off x="6143636" y="1142984"/>
            <a:ext cx="2571768" cy="428628"/>
          </a:xfrm>
          <a:prstGeom prst="rect">
            <a:avLst/>
          </a:prstGeom>
          <a:ln>
            <a:headEnd type="triangle" w="med" len="med"/>
            <a:tailEnd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r>
              <a:rPr lang="fr-FR" sz="1600" b="1" dirty="0" smtClean="0"/>
              <a:t>Distribution of Technologists</a:t>
            </a:r>
            <a:endParaRPr lang="en-US" sz="1600" b="1" dirty="0">
              <a:solidFill>
                <a:srgbClr val="FFFFCC"/>
              </a:solidFill>
            </a:endParaRPr>
          </a:p>
        </p:txBody>
      </p:sp>
      <p:sp>
        <p:nvSpPr>
          <p:cNvPr id="61" name="Rectangle 36"/>
          <p:cNvSpPr>
            <a:spLocks noChangeArrowheads="1"/>
          </p:cNvSpPr>
          <p:nvPr/>
        </p:nvSpPr>
        <p:spPr bwMode="auto">
          <a:xfrm>
            <a:off x="6272176" y="1571612"/>
            <a:ext cx="2540631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171450" indent="-171450" algn="r" rtl="1">
              <a:buFont typeface="Arial" pitchFamily="34" charset="0"/>
              <a:buChar char="•"/>
            </a:pPr>
            <a:r>
              <a:rPr lang="ar-TN" sz="1400" b="1" dirty="0" smtClean="0">
                <a:latin typeface="Arial" charset="0"/>
              </a:rPr>
              <a:t>1340 </a:t>
            </a:r>
            <a:r>
              <a:rPr lang="fr-FR" sz="1400" b="1" dirty="0" smtClean="0">
                <a:latin typeface="Arial" charset="0"/>
              </a:rPr>
              <a:t>T</a:t>
            </a:r>
            <a:r>
              <a:rPr lang="fr-FR" sz="1400" b="1" dirty="0" smtClean="0"/>
              <a:t>echnologists</a:t>
            </a:r>
            <a:endParaRPr lang="ar-TN" sz="1600" b="1" dirty="0" smtClean="0">
              <a:latin typeface="Arial" charset="0"/>
            </a:endParaRPr>
          </a:p>
          <a:p>
            <a:pPr marL="171450" indent="-171450" algn="r" rtl="1">
              <a:buFont typeface="Arial" pitchFamily="34" charset="0"/>
              <a:buChar char="•"/>
            </a:pPr>
            <a:r>
              <a:rPr lang="ar-TN" sz="1600" b="1" dirty="0" smtClean="0"/>
              <a:t>648 </a:t>
            </a:r>
            <a:r>
              <a:rPr lang="fr-FR" sz="1600" b="1" dirty="0" smtClean="0"/>
              <a:t>   </a:t>
            </a:r>
            <a:r>
              <a:rPr lang="fr-FR" sz="1400" b="1" dirty="0" smtClean="0"/>
              <a:t>Assistant </a:t>
            </a:r>
            <a:r>
              <a:rPr lang="fr-FR" sz="1400" b="1" dirty="0" err="1" smtClean="0"/>
              <a:t>Technologist</a:t>
            </a:r>
            <a:endParaRPr lang="ar-TN" sz="1600" b="1" dirty="0" smtClean="0"/>
          </a:p>
          <a:p>
            <a:pPr marL="171450" indent="-171450" algn="r" rtl="1">
              <a:buFont typeface="Arial" pitchFamily="34" charset="0"/>
              <a:buChar char="•"/>
            </a:pPr>
            <a:r>
              <a:rPr lang="ar-TN" sz="1600" b="1" dirty="0" smtClean="0">
                <a:latin typeface="Arial" charset="0"/>
              </a:rPr>
              <a:t>106</a:t>
            </a:r>
            <a:r>
              <a:rPr lang="fr-FR" sz="1400" b="1" dirty="0" err="1" smtClean="0"/>
              <a:t>Lecturer</a:t>
            </a:r>
            <a:endParaRPr lang="fr-FR" sz="1400" b="1" dirty="0" smtClean="0">
              <a:ea typeface="Calibri"/>
              <a:cs typeface="Arial"/>
            </a:endParaRPr>
          </a:p>
          <a:p>
            <a:pPr marL="171450" indent="-171450" algn="r" rtl="1">
              <a:buFont typeface="Arial" pitchFamily="34" charset="0"/>
              <a:buChar char="•"/>
            </a:pPr>
            <a:endParaRPr lang="ar-TN" sz="1600" b="1" dirty="0" smtClean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FR" sz="3200" b="1" dirty="0" smtClean="0">
                <a:solidFill>
                  <a:srgbClr val="FFFFCC"/>
                </a:solidFill>
              </a:rPr>
              <a:t>Data </a:t>
            </a:r>
            <a:r>
              <a:rPr lang="fr-FR" sz="3200" b="1" dirty="0" err="1" smtClean="0">
                <a:solidFill>
                  <a:srgbClr val="FFFFCC"/>
                </a:solidFill>
              </a:rPr>
              <a:t>related</a:t>
            </a:r>
            <a:r>
              <a:rPr lang="fr-FR" sz="3200" b="1" dirty="0" smtClean="0">
                <a:solidFill>
                  <a:srgbClr val="FFFFCC"/>
                </a:solidFill>
              </a:rPr>
              <a:t> to The </a:t>
            </a:r>
            <a:r>
              <a:rPr lang="fr-FR" sz="3200" b="1" dirty="0" err="1" smtClean="0">
                <a:solidFill>
                  <a:srgbClr val="FFFFCC"/>
                </a:solidFill>
              </a:rPr>
              <a:t>Competition</a:t>
            </a:r>
            <a:r>
              <a:rPr lang="fr-FR" sz="3200" b="1" dirty="0" smtClean="0">
                <a:solidFill>
                  <a:srgbClr val="FFFFCC"/>
                </a:solidFill>
              </a:rPr>
              <a:t> to </a:t>
            </a:r>
            <a:r>
              <a:rPr lang="fr-FR" sz="3200" b="1" dirty="0" err="1" smtClean="0">
                <a:solidFill>
                  <a:srgbClr val="FFFFCC"/>
                </a:solidFill>
              </a:rPr>
              <a:t>recruit</a:t>
            </a:r>
            <a:r>
              <a:rPr lang="fr-FR" sz="3200" b="1" dirty="0" smtClean="0">
                <a:solidFill>
                  <a:srgbClr val="FFFFCC"/>
                </a:solidFill>
              </a:rPr>
              <a:t> </a:t>
            </a:r>
            <a:r>
              <a:rPr lang="fr-FR" sz="3200" b="1" dirty="0" err="1" smtClean="0">
                <a:solidFill>
                  <a:srgbClr val="FFFFCC"/>
                </a:solidFill>
              </a:rPr>
              <a:t>Technologists</a:t>
            </a:r>
            <a:endParaRPr lang="en-US" sz="2000" b="1" dirty="0">
              <a:solidFill>
                <a:srgbClr val="FFFFCC"/>
              </a:solidFill>
            </a:endParaRPr>
          </a:p>
        </p:txBody>
      </p:sp>
      <p:graphicFrame>
        <p:nvGraphicFramePr>
          <p:cNvPr id="69" name="Graphique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197973331"/>
              </p:ext>
            </p:extLst>
          </p:nvPr>
        </p:nvGraphicFramePr>
        <p:xfrm>
          <a:off x="0" y="1319986"/>
          <a:ext cx="9144000" cy="5538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9134591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2" descr="Papier de soie bleu"/>
          <p:cNvSpPr txBox="1">
            <a:spLocks noChangeArrowheads="1"/>
          </p:cNvSpPr>
          <p:nvPr/>
        </p:nvSpPr>
        <p:spPr bwMode="gray">
          <a:xfrm>
            <a:off x="0" y="2143116"/>
            <a:ext cx="8643902" cy="4714884"/>
          </a:xfrm>
          <a:prstGeom prst="rect">
            <a:avLst/>
          </a:prstGeom>
          <a:solidFill>
            <a:srgbClr val="FFFFCC"/>
          </a:solidFill>
          <a:ln>
            <a:noFill/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66FF"/>
              </a:buClr>
              <a:buSzTx/>
              <a:tabLst/>
              <a:defRPr/>
            </a:pPr>
            <a:endParaRPr kumimoji="0" lang="fr-FR" sz="2200" b="0" i="0" u="none" strike="noStrike" kern="0" cap="none" spc="0" normalizeH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66FF"/>
              </a:buClr>
              <a:buSzTx/>
              <a:tabLst/>
              <a:defRPr/>
            </a:pPr>
            <a:endParaRPr kumimoji="0" lang="fr-FR" sz="22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sz="2800" b="1" dirty="0" smtClean="0"/>
              <a:t>L.M.D  System  </a:t>
            </a:r>
            <a:r>
              <a:rPr lang="fr-FR" sz="2800" b="1" dirty="0" err="1" smtClean="0"/>
              <a:t>within</a:t>
            </a:r>
            <a:r>
              <a:rPr lang="fr-FR" sz="2800" b="1" dirty="0" smtClean="0"/>
              <a:t> the Higher Institutes of </a:t>
            </a:r>
            <a:r>
              <a:rPr lang="fr-FR" sz="2800" b="1" dirty="0" err="1" smtClean="0"/>
              <a:t>Technological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Studies</a:t>
            </a:r>
            <a:endParaRPr lang="en-US" sz="2800" b="1" dirty="0">
              <a:solidFill>
                <a:srgbClr val="FFFFCC"/>
              </a:solidFill>
            </a:endParaRPr>
          </a:p>
        </p:txBody>
      </p:sp>
      <p:sp>
        <p:nvSpPr>
          <p:cNvPr id="11" name="Oval 2"/>
          <p:cNvSpPr>
            <a:spLocks noChangeArrowheads="1"/>
          </p:cNvSpPr>
          <p:nvPr/>
        </p:nvSpPr>
        <p:spPr bwMode="gray">
          <a:xfrm>
            <a:off x="2514600" y="3192500"/>
            <a:ext cx="2743200" cy="27432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fr-FR"/>
          </a:p>
        </p:txBody>
      </p:sp>
      <p:sp>
        <p:nvSpPr>
          <p:cNvPr id="12" name="Oval 3"/>
          <p:cNvSpPr>
            <a:spLocks noChangeArrowheads="1"/>
          </p:cNvSpPr>
          <p:nvPr/>
        </p:nvSpPr>
        <p:spPr bwMode="gray">
          <a:xfrm>
            <a:off x="3657600" y="3706850"/>
            <a:ext cx="1619250" cy="161925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fr-FR"/>
          </a:p>
        </p:txBody>
      </p:sp>
      <p:sp>
        <p:nvSpPr>
          <p:cNvPr id="13" name="Line 4"/>
          <p:cNvSpPr>
            <a:spLocks noChangeShapeType="1"/>
          </p:cNvSpPr>
          <p:nvPr/>
        </p:nvSpPr>
        <p:spPr bwMode="gray">
          <a:xfrm>
            <a:off x="2895600" y="4487900"/>
            <a:ext cx="15240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gray">
          <a:xfrm>
            <a:off x="3733800" y="3344900"/>
            <a:ext cx="9144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5" name="Line 6"/>
          <p:cNvSpPr>
            <a:spLocks noChangeShapeType="1"/>
          </p:cNvSpPr>
          <p:nvPr/>
        </p:nvSpPr>
        <p:spPr bwMode="gray">
          <a:xfrm flipH="1">
            <a:off x="3500430" y="4868900"/>
            <a:ext cx="1147770" cy="111441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6" name="Line 7"/>
          <p:cNvSpPr>
            <a:spLocks noChangeShapeType="1"/>
          </p:cNvSpPr>
          <p:nvPr/>
        </p:nvSpPr>
        <p:spPr bwMode="gray">
          <a:xfrm>
            <a:off x="5029200" y="4792700"/>
            <a:ext cx="328618" cy="61911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gray">
          <a:xfrm flipV="1">
            <a:off x="5029200" y="3697298"/>
            <a:ext cx="900122" cy="63820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8" name="Oval 9"/>
          <p:cNvSpPr>
            <a:spLocks noChangeArrowheads="1"/>
          </p:cNvSpPr>
          <p:nvPr/>
        </p:nvSpPr>
        <p:spPr bwMode="gray">
          <a:xfrm>
            <a:off x="4295775" y="4097375"/>
            <a:ext cx="895350" cy="89535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fr-FR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2914657" y="2468600"/>
            <a:ext cx="1362077" cy="1374775"/>
            <a:chOff x="2064" y="1008"/>
            <a:chExt cx="858" cy="866"/>
          </a:xfrm>
        </p:grpSpPr>
        <p:sp>
          <p:nvSpPr>
            <p:cNvPr id="20" name="Oval 12"/>
            <p:cNvSpPr>
              <a:spLocks noChangeArrowheads="1"/>
            </p:cNvSpPr>
            <p:nvPr/>
          </p:nvSpPr>
          <p:spPr bwMode="gray">
            <a:xfrm>
              <a:off x="2064" y="1008"/>
              <a:ext cx="722" cy="727"/>
            </a:xfrm>
            <a:prstGeom prst="ellipse">
              <a:avLst/>
            </a:prstGeom>
            <a:solidFill>
              <a:srgbClr val="EAEAEA">
                <a:alpha val="50000"/>
              </a:srgbClr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2086" y="1030"/>
              <a:ext cx="680" cy="844"/>
              <a:chOff x="3975" y="1593"/>
              <a:chExt cx="931" cy="1157"/>
            </a:xfrm>
          </p:grpSpPr>
          <p:pic>
            <p:nvPicPr>
              <p:cNvPr id="34" name="Picture 14" descr="circuler_1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gray">
              <a:xfrm>
                <a:off x="3975" y="1593"/>
                <a:ext cx="925" cy="935"/>
              </a:xfrm>
              <a:prstGeom prst="rect">
                <a:avLst/>
              </a:prstGeom>
              <a:noFill/>
            </p:spPr>
          </p:pic>
          <p:sp>
            <p:nvSpPr>
              <p:cNvPr id="35" name="Oval 15"/>
              <p:cNvSpPr>
                <a:spLocks noChangeArrowheads="1"/>
              </p:cNvSpPr>
              <p:nvPr/>
            </p:nvSpPr>
            <p:spPr bwMode="gray">
              <a:xfrm>
                <a:off x="3975" y="1593"/>
                <a:ext cx="931" cy="937"/>
              </a:xfrm>
              <a:prstGeom prst="ellipse">
                <a:avLst/>
              </a:prstGeom>
              <a:solidFill>
                <a:schemeClr val="hlink">
                  <a:alpha val="50000"/>
                </a:schemeClr>
              </a:soli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pic>
            <p:nvPicPr>
              <p:cNvPr id="36" name="Picture 16" descr="light_shadow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t="14285"/>
              <a:stretch>
                <a:fillRect/>
              </a:stretch>
            </p:blipFill>
            <p:spPr bwMode="gray">
              <a:xfrm>
                <a:off x="3984" y="1632"/>
                <a:ext cx="682" cy="585"/>
              </a:xfrm>
              <a:prstGeom prst="rect">
                <a:avLst/>
              </a:prstGeom>
              <a:noFill/>
            </p:spPr>
          </p:pic>
          <p:grpSp>
            <p:nvGrpSpPr>
              <p:cNvPr id="7" name="Group 17"/>
              <p:cNvGrpSpPr>
                <a:grpSpLocks/>
              </p:cNvGrpSpPr>
              <p:nvPr/>
            </p:nvGrpSpPr>
            <p:grpSpPr bwMode="auto">
              <a:xfrm rot="-3733502" flipH="1" flipV="1">
                <a:off x="4250" y="2244"/>
                <a:ext cx="821" cy="191"/>
                <a:chOff x="2528" y="1060"/>
                <a:chExt cx="894" cy="236"/>
              </a:xfrm>
            </p:grpSpPr>
            <p:grpSp>
              <p:nvGrpSpPr>
                <p:cNvPr id="8" name="Group 18"/>
                <p:cNvGrpSpPr>
                  <a:grpSpLocks/>
                </p:cNvGrpSpPr>
                <p:nvPr/>
              </p:nvGrpSpPr>
              <p:grpSpPr bwMode="auto">
                <a:xfrm>
                  <a:off x="2528" y="1060"/>
                  <a:ext cx="742" cy="186"/>
                  <a:chOff x="1565" y="2568"/>
                  <a:chExt cx="1118" cy="279"/>
                </a:xfrm>
              </p:grpSpPr>
              <p:sp>
                <p:nvSpPr>
                  <p:cNvPr id="48" name="AutoShape 19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49" name="AutoShape 20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50" name="AutoShape 21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51" name="AutoShape 22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  <p:grpSp>
              <p:nvGrpSpPr>
                <p:cNvPr id="9" name="Group 23"/>
                <p:cNvGrpSpPr>
                  <a:grpSpLocks/>
                </p:cNvGrpSpPr>
                <p:nvPr/>
              </p:nvGrpSpPr>
              <p:grpSpPr bwMode="auto">
                <a:xfrm rot="1353540">
                  <a:off x="2680" y="1110"/>
                  <a:ext cx="742" cy="186"/>
                  <a:chOff x="1565" y="2568"/>
                  <a:chExt cx="1118" cy="279"/>
                </a:xfrm>
              </p:grpSpPr>
              <p:sp>
                <p:nvSpPr>
                  <p:cNvPr id="44" name="AutoShape 24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45" name="AutoShape 25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46" name="AutoShape 26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47" name="AutoShape 27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</p:grpSp>
        </p:grpSp>
        <p:grpSp>
          <p:nvGrpSpPr>
            <p:cNvPr id="10" name="Group 28"/>
            <p:cNvGrpSpPr>
              <a:grpSpLocks/>
            </p:cNvGrpSpPr>
            <p:nvPr/>
          </p:nvGrpSpPr>
          <p:grpSpPr bwMode="auto">
            <a:xfrm rot="-3733502" flipH="1" flipV="1">
              <a:off x="2362" y="1508"/>
              <a:ext cx="528" cy="122"/>
              <a:chOff x="2528" y="1060"/>
              <a:chExt cx="894" cy="236"/>
            </a:xfrm>
          </p:grpSpPr>
          <p:grpSp>
            <p:nvGrpSpPr>
              <p:cNvPr id="19" name="Group 29"/>
              <p:cNvGrpSpPr>
                <a:grpSpLocks/>
              </p:cNvGrpSpPr>
              <p:nvPr/>
            </p:nvGrpSpPr>
            <p:grpSpPr bwMode="auto">
              <a:xfrm>
                <a:off x="2528" y="1060"/>
                <a:ext cx="742" cy="186"/>
                <a:chOff x="1565" y="2568"/>
                <a:chExt cx="1118" cy="279"/>
              </a:xfrm>
            </p:grpSpPr>
            <p:sp>
              <p:nvSpPr>
                <p:cNvPr id="30" name="AutoShape 30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31" name="AutoShape 31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32" name="AutoShape 32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33" name="AutoShape 33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21" name="Group 34"/>
              <p:cNvGrpSpPr>
                <a:grpSpLocks/>
              </p:cNvGrpSpPr>
              <p:nvPr/>
            </p:nvGrpSpPr>
            <p:grpSpPr bwMode="auto">
              <a:xfrm rot="1353540">
                <a:off x="2680" y="1110"/>
                <a:ext cx="742" cy="186"/>
                <a:chOff x="1565" y="2568"/>
                <a:chExt cx="1118" cy="279"/>
              </a:xfrm>
            </p:grpSpPr>
            <p:sp>
              <p:nvSpPr>
                <p:cNvPr id="26" name="AutoShape 35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7" name="AutoShape 36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8" name="AutoShape 37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9" name="AutoShape 38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  <p:sp>
          <p:nvSpPr>
            <p:cNvPr id="23" name="Rectangle 39"/>
            <p:cNvSpPr>
              <a:spLocks noChangeArrowheads="1"/>
            </p:cNvSpPr>
            <p:nvPr/>
          </p:nvSpPr>
          <p:spPr bwMode="gray">
            <a:xfrm>
              <a:off x="2155" y="1159"/>
              <a:ext cx="767" cy="4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flatTx/>
            </a:bodyPr>
            <a:lstStyle/>
            <a:p>
              <a:r>
                <a:rPr lang="fr-FR" sz="1100" dirty="0" smtClean="0"/>
                <a:t>- </a:t>
              </a:r>
              <a:r>
                <a:rPr lang="fr-FR" sz="1600" dirty="0" err="1" smtClean="0"/>
                <a:t>Mechanical</a:t>
              </a:r>
              <a:endParaRPr lang="fr-FR" sz="1600" dirty="0" smtClean="0"/>
            </a:p>
            <a:p>
              <a:r>
                <a:rPr lang="fr-FR" sz="1600" dirty="0" smtClean="0"/>
                <a:t> Engineering</a:t>
              </a:r>
            </a:p>
            <a:p>
              <a:endParaRPr lang="fr-FR" sz="1100" dirty="0"/>
            </a:p>
          </p:txBody>
        </p:sp>
      </p:grpSp>
      <p:grpSp>
        <p:nvGrpSpPr>
          <p:cNvPr id="22" name="Group 40"/>
          <p:cNvGrpSpPr>
            <a:grpSpLocks/>
          </p:cNvGrpSpPr>
          <p:nvPr/>
        </p:nvGrpSpPr>
        <p:grpSpPr bwMode="auto">
          <a:xfrm>
            <a:off x="1830388" y="3751300"/>
            <a:ext cx="1390650" cy="1374775"/>
            <a:chOff x="2064" y="1008"/>
            <a:chExt cx="876" cy="866"/>
          </a:xfrm>
        </p:grpSpPr>
        <p:sp>
          <p:nvSpPr>
            <p:cNvPr id="53" name="Oval 41"/>
            <p:cNvSpPr>
              <a:spLocks noChangeArrowheads="1"/>
            </p:cNvSpPr>
            <p:nvPr/>
          </p:nvSpPr>
          <p:spPr bwMode="gray">
            <a:xfrm>
              <a:off x="2064" y="1008"/>
              <a:ext cx="722" cy="727"/>
            </a:xfrm>
            <a:prstGeom prst="ellipse">
              <a:avLst/>
            </a:prstGeom>
            <a:solidFill>
              <a:srgbClr val="EAEAEA">
                <a:alpha val="50000"/>
              </a:srgbClr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24" name="Group 42"/>
            <p:cNvGrpSpPr>
              <a:grpSpLocks/>
            </p:cNvGrpSpPr>
            <p:nvPr/>
          </p:nvGrpSpPr>
          <p:grpSpPr bwMode="auto">
            <a:xfrm>
              <a:off x="2086" y="1030"/>
              <a:ext cx="680" cy="844"/>
              <a:chOff x="3975" y="1593"/>
              <a:chExt cx="931" cy="1157"/>
            </a:xfrm>
          </p:grpSpPr>
          <p:pic>
            <p:nvPicPr>
              <p:cNvPr id="67" name="Picture 43" descr="circuler_1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gray">
              <a:xfrm>
                <a:off x="3975" y="1593"/>
                <a:ext cx="925" cy="935"/>
              </a:xfrm>
              <a:prstGeom prst="rect">
                <a:avLst/>
              </a:prstGeom>
              <a:noFill/>
            </p:spPr>
          </p:pic>
          <p:sp>
            <p:nvSpPr>
              <p:cNvPr id="68" name="Oval 44"/>
              <p:cNvSpPr>
                <a:spLocks noChangeArrowheads="1"/>
              </p:cNvSpPr>
              <p:nvPr/>
            </p:nvSpPr>
            <p:spPr bwMode="gray">
              <a:xfrm>
                <a:off x="3975" y="1593"/>
                <a:ext cx="931" cy="937"/>
              </a:xfrm>
              <a:prstGeom prst="ellipse">
                <a:avLst/>
              </a:prstGeom>
              <a:solidFill>
                <a:schemeClr val="accent2">
                  <a:alpha val="50000"/>
                </a:schemeClr>
              </a:soli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pic>
            <p:nvPicPr>
              <p:cNvPr id="69" name="Picture 45" descr="light_shadow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t="14285"/>
              <a:stretch>
                <a:fillRect/>
              </a:stretch>
            </p:blipFill>
            <p:spPr bwMode="gray">
              <a:xfrm>
                <a:off x="3984" y="1632"/>
                <a:ext cx="682" cy="585"/>
              </a:xfrm>
              <a:prstGeom prst="rect">
                <a:avLst/>
              </a:prstGeom>
              <a:noFill/>
            </p:spPr>
          </p:pic>
          <p:grpSp>
            <p:nvGrpSpPr>
              <p:cNvPr id="25" name="Group 46"/>
              <p:cNvGrpSpPr>
                <a:grpSpLocks/>
              </p:cNvGrpSpPr>
              <p:nvPr/>
            </p:nvGrpSpPr>
            <p:grpSpPr bwMode="auto">
              <a:xfrm rot="-3733502" flipH="1" flipV="1">
                <a:off x="4250" y="2244"/>
                <a:ext cx="821" cy="191"/>
                <a:chOff x="2528" y="1060"/>
                <a:chExt cx="894" cy="236"/>
              </a:xfrm>
            </p:grpSpPr>
            <p:grpSp>
              <p:nvGrpSpPr>
                <p:cNvPr id="224" name="Group 47"/>
                <p:cNvGrpSpPr>
                  <a:grpSpLocks/>
                </p:cNvGrpSpPr>
                <p:nvPr/>
              </p:nvGrpSpPr>
              <p:grpSpPr bwMode="auto">
                <a:xfrm>
                  <a:off x="2528" y="1060"/>
                  <a:ext cx="742" cy="186"/>
                  <a:chOff x="1565" y="2568"/>
                  <a:chExt cx="1118" cy="279"/>
                </a:xfrm>
              </p:grpSpPr>
              <p:sp>
                <p:nvSpPr>
                  <p:cNvPr id="77" name="AutoShape 48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78" name="AutoShape 49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79" name="AutoShape 50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80" name="AutoShape 51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  <p:grpSp>
              <p:nvGrpSpPr>
                <p:cNvPr id="226" name="Group 52"/>
                <p:cNvGrpSpPr>
                  <a:grpSpLocks/>
                </p:cNvGrpSpPr>
                <p:nvPr/>
              </p:nvGrpSpPr>
              <p:grpSpPr bwMode="auto">
                <a:xfrm rot="1353540">
                  <a:off x="2680" y="1110"/>
                  <a:ext cx="742" cy="186"/>
                  <a:chOff x="1565" y="2568"/>
                  <a:chExt cx="1118" cy="279"/>
                </a:xfrm>
              </p:grpSpPr>
              <p:sp>
                <p:nvSpPr>
                  <p:cNvPr id="73" name="AutoShape 53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74" name="AutoShape 54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75" name="AutoShape 55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76" name="AutoShape 56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</p:grpSp>
        </p:grpSp>
        <p:grpSp>
          <p:nvGrpSpPr>
            <p:cNvPr id="227" name="Group 57"/>
            <p:cNvGrpSpPr>
              <a:grpSpLocks/>
            </p:cNvGrpSpPr>
            <p:nvPr/>
          </p:nvGrpSpPr>
          <p:grpSpPr bwMode="auto">
            <a:xfrm rot="-3733502" flipH="1" flipV="1">
              <a:off x="2362" y="1508"/>
              <a:ext cx="528" cy="122"/>
              <a:chOff x="2528" y="1060"/>
              <a:chExt cx="894" cy="236"/>
            </a:xfrm>
          </p:grpSpPr>
          <p:grpSp>
            <p:nvGrpSpPr>
              <p:cNvPr id="229" name="Group 58"/>
              <p:cNvGrpSpPr>
                <a:grpSpLocks/>
              </p:cNvGrpSpPr>
              <p:nvPr/>
            </p:nvGrpSpPr>
            <p:grpSpPr bwMode="auto">
              <a:xfrm>
                <a:off x="2528" y="1060"/>
                <a:ext cx="742" cy="186"/>
                <a:chOff x="1565" y="2568"/>
                <a:chExt cx="1118" cy="279"/>
              </a:xfrm>
            </p:grpSpPr>
            <p:sp>
              <p:nvSpPr>
                <p:cNvPr id="63" name="AutoShape 59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64" name="AutoShape 60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65" name="AutoShape 61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66" name="AutoShape 62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230" name="Group 63"/>
              <p:cNvGrpSpPr>
                <a:grpSpLocks/>
              </p:cNvGrpSpPr>
              <p:nvPr/>
            </p:nvGrpSpPr>
            <p:grpSpPr bwMode="auto">
              <a:xfrm rot="1353540">
                <a:off x="2680" y="1110"/>
                <a:ext cx="742" cy="186"/>
                <a:chOff x="1565" y="2568"/>
                <a:chExt cx="1118" cy="279"/>
              </a:xfrm>
            </p:grpSpPr>
            <p:sp>
              <p:nvSpPr>
                <p:cNvPr id="59" name="AutoShape 64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60" name="AutoShape 65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61" name="AutoShape 66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62" name="AutoShape 67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  <p:sp>
          <p:nvSpPr>
            <p:cNvPr id="56" name="Rectangle 68"/>
            <p:cNvSpPr>
              <a:spLocks noChangeArrowheads="1"/>
            </p:cNvSpPr>
            <p:nvPr/>
          </p:nvSpPr>
          <p:spPr bwMode="gray">
            <a:xfrm>
              <a:off x="2203" y="1213"/>
              <a:ext cx="737" cy="52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flatTx/>
            </a:bodyPr>
            <a:lstStyle/>
            <a:p>
              <a:r>
                <a:rPr lang="fr-FR" sz="1600" dirty="0" smtClean="0"/>
                <a:t>Civil </a:t>
              </a:r>
            </a:p>
            <a:p>
              <a:r>
                <a:rPr lang="fr-FR" sz="1600" dirty="0" smtClean="0"/>
                <a:t>Engineering</a:t>
              </a:r>
              <a:br>
                <a:rPr lang="fr-FR" sz="1600" dirty="0" smtClean="0"/>
              </a:br>
              <a:endParaRPr lang="en-US" sz="16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42" name="Group 69"/>
          <p:cNvGrpSpPr>
            <a:grpSpLocks/>
          </p:cNvGrpSpPr>
          <p:nvPr/>
        </p:nvGrpSpPr>
        <p:grpSpPr bwMode="auto">
          <a:xfrm>
            <a:off x="2714612" y="5483249"/>
            <a:ext cx="1419225" cy="1374775"/>
            <a:chOff x="2064" y="1008"/>
            <a:chExt cx="894" cy="866"/>
          </a:xfrm>
        </p:grpSpPr>
        <p:sp>
          <p:nvSpPr>
            <p:cNvPr id="82" name="Oval 70"/>
            <p:cNvSpPr>
              <a:spLocks noChangeArrowheads="1"/>
            </p:cNvSpPr>
            <p:nvPr/>
          </p:nvSpPr>
          <p:spPr bwMode="gray">
            <a:xfrm>
              <a:off x="2064" y="1008"/>
              <a:ext cx="722" cy="727"/>
            </a:xfrm>
            <a:prstGeom prst="ellipse">
              <a:avLst/>
            </a:prstGeom>
            <a:solidFill>
              <a:srgbClr val="EAEAEA">
                <a:alpha val="50000"/>
              </a:srgbClr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243" name="Group 71"/>
            <p:cNvGrpSpPr>
              <a:grpSpLocks/>
            </p:cNvGrpSpPr>
            <p:nvPr/>
          </p:nvGrpSpPr>
          <p:grpSpPr bwMode="auto">
            <a:xfrm>
              <a:off x="2086" y="1030"/>
              <a:ext cx="680" cy="844"/>
              <a:chOff x="3975" y="1593"/>
              <a:chExt cx="931" cy="1157"/>
            </a:xfrm>
          </p:grpSpPr>
          <p:pic>
            <p:nvPicPr>
              <p:cNvPr id="96" name="Picture 72" descr="circuler_1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gray">
              <a:xfrm>
                <a:off x="3975" y="1593"/>
                <a:ext cx="925" cy="935"/>
              </a:xfrm>
              <a:prstGeom prst="rect">
                <a:avLst/>
              </a:prstGeom>
              <a:noFill/>
            </p:spPr>
          </p:pic>
          <p:sp>
            <p:nvSpPr>
              <p:cNvPr id="97" name="Oval 73"/>
              <p:cNvSpPr>
                <a:spLocks noChangeArrowheads="1"/>
              </p:cNvSpPr>
              <p:nvPr/>
            </p:nvSpPr>
            <p:spPr bwMode="gray">
              <a:xfrm>
                <a:off x="3975" y="1593"/>
                <a:ext cx="931" cy="937"/>
              </a:xfrm>
              <a:prstGeom prst="ellipse">
                <a:avLst/>
              </a:prstGeom>
              <a:solidFill>
                <a:schemeClr val="accent1">
                  <a:alpha val="50000"/>
                </a:schemeClr>
              </a:soli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pic>
            <p:nvPicPr>
              <p:cNvPr id="98" name="Picture 74" descr="light_shadow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t="14285"/>
              <a:stretch>
                <a:fillRect/>
              </a:stretch>
            </p:blipFill>
            <p:spPr bwMode="gray">
              <a:xfrm>
                <a:off x="3984" y="1632"/>
                <a:ext cx="682" cy="585"/>
              </a:xfrm>
              <a:prstGeom prst="rect">
                <a:avLst/>
              </a:prstGeom>
              <a:noFill/>
            </p:spPr>
          </p:pic>
          <p:grpSp>
            <p:nvGrpSpPr>
              <p:cNvPr id="244" name="Group 75"/>
              <p:cNvGrpSpPr>
                <a:grpSpLocks/>
              </p:cNvGrpSpPr>
              <p:nvPr/>
            </p:nvGrpSpPr>
            <p:grpSpPr bwMode="auto">
              <a:xfrm rot="-3733502" flipH="1" flipV="1">
                <a:off x="4250" y="2244"/>
                <a:ext cx="821" cy="191"/>
                <a:chOff x="2528" y="1060"/>
                <a:chExt cx="894" cy="236"/>
              </a:xfrm>
            </p:grpSpPr>
            <p:grpSp>
              <p:nvGrpSpPr>
                <p:cNvPr id="255" name="Group 76"/>
                <p:cNvGrpSpPr>
                  <a:grpSpLocks/>
                </p:cNvGrpSpPr>
                <p:nvPr/>
              </p:nvGrpSpPr>
              <p:grpSpPr bwMode="auto">
                <a:xfrm>
                  <a:off x="2528" y="1060"/>
                  <a:ext cx="742" cy="186"/>
                  <a:chOff x="1565" y="2568"/>
                  <a:chExt cx="1118" cy="279"/>
                </a:xfrm>
              </p:grpSpPr>
              <p:sp>
                <p:nvSpPr>
                  <p:cNvPr id="106" name="AutoShape 77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07" name="AutoShape 78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08" name="AutoShape 79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09" name="AutoShape 80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  <p:grpSp>
              <p:nvGrpSpPr>
                <p:cNvPr id="37" name="Group 81"/>
                <p:cNvGrpSpPr>
                  <a:grpSpLocks/>
                </p:cNvGrpSpPr>
                <p:nvPr/>
              </p:nvGrpSpPr>
              <p:grpSpPr bwMode="auto">
                <a:xfrm rot="1353540">
                  <a:off x="2680" y="1110"/>
                  <a:ext cx="742" cy="186"/>
                  <a:chOff x="1565" y="2568"/>
                  <a:chExt cx="1118" cy="279"/>
                </a:xfrm>
              </p:grpSpPr>
              <p:sp>
                <p:nvSpPr>
                  <p:cNvPr id="102" name="AutoShape 82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03" name="AutoShape 83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04" name="AutoShape 84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05" name="AutoShape 85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</p:grpSp>
        </p:grpSp>
        <p:grpSp>
          <p:nvGrpSpPr>
            <p:cNvPr id="38" name="Group 86"/>
            <p:cNvGrpSpPr>
              <a:grpSpLocks/>
            </p:cNvGrpSpPr>
            <p:nvPr/>
          </p:nvGrpSpPr>
          <p:grpSpPr bwMode="auto">
            <a:xfrm rot="-3733502" flipH="1" flipV="1">
              <a:off x="2362" y="1508"/>
              <a:ext cx="528" cy="122"/>
              <a:chOff x="2528" y="1060"/>
              <a:chExt cx="894" cy="236"/>
            </a:xfrm>
          </p:grpSpPr>
          <p:grpSp>
            <p:nvGrpSpPr>
              <p:cNvPr id="40" name="Group 87"/>
              <p:cNvGrpSpPr>
                <a:grpSpLocks/>
              </p:cNvGrpSpPr>
              <p:nvPr/>
            </p:nvGrpSpPr>
            <p:grpSpPr bwMode="auto">
              <a:xfrm>
                <a:off x="2528" y="1060"/>
                <a:ext cx="742" cy="186"/>
                <a:chOff x="1565" y="2568"/>
                <a:chExt cx="1118" cy="279"/>
              </a:xfrm>
            </p:grpSpPr>
            <p:sp>
              <p:nvSpPr>
                <p:cNvPr id="92" name="AutoShape 88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93" name="AutoShape 89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94" name="AutoShape 90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95" name="AutoShape 91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52" name="Group 92"/>
              <p:cNvGrpSpPr>
                <a:grpSpLocks/>
              </p:cNvGrpSpPr>
              <p:nvPr/>
            </p:nvGrpSpPr>
            <p:grpSpPr bwMode="auto">
              <a:xfrm rot="1353540">
                <a:off x="2680" y="1110"/>
                <a:ext cx="742" cy="186"/>
                <a:chOff x="1565" y="2568"/>
                <a:chExt cx="1118" cy="279"/>
              </a:xfrm>
            </p:grpSpPr>
            <p:sp>
              <p:nvSpPr>
                <p:cNvPr id="88" name="AutoShape 93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89" name="AutoShape 94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90" name="AutoShape 95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91" name="AutoShape 96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  <p:sp>
          <p:nvSpPr>
            <p:cNvPr id="85" name="Rectangle 97"/>
            <p:cNvSpPr>
              <a:spLocks noChangeArrowheads="1"/>
            </p:cNvSpPr>
            <p:nvPr/>
          </p:nvSpPr>
          <p:spPr bwMode="gray">
            <a:xfrm>
              <a:off x="2191" y="1165"/>
              <a:ext cx="767" cy="3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flatTx/>
            </a:bodyPr>
            <a:lstStyle/>
            <a:p>
              <a:r>
                <a:rPr lang="fr-FR" sz="1600" dirty="0" err="1" smtClean="0"/>
                <a:t>Methods</a:t>
              </a:r>
              <a:endParaRPr lang="fr-FR" sz="1600" dirty="0" smtClean="0"/>
            </a:p>
            <a:p>
              <a:pPr algn="ctr"/>
              <a:r>
                <a:rPr lang="fr-FR" sz="1600" dirty="0" smtClean="0"/>
                <a:t> Engineering</a:t>
              </a:r>
              <a:endParaRPr lang="en-US" sz="16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54" name="Group 98"/>
          <p:cNvGrpSpPr>
            <a:grpSpLocks/>
          </p:cNvGrpSpPr>
          <p:nvPr/>
        </p:nvGrpSpPr>
        <p:grpSpPr bwMode="auto">
          <a:xfrm>
            <a:off x="5000632" y="5214950"/>
            <a:ext cx="1446214" cy="1373188"/>
            <a:chOff x="2064" y="1008"/>
            <a:chExt cx="911" cy="865"/>
          </a:xfrm>
        </p:grpSpPr>
        <p:sp>
          <p:nvSpPr>
            <p:cNvPr id="111" name="Oval 99"/>
            <p:cNvSpPr>
              <a:spLocks noChangeArrowheads="1"/>
            </p:cNvSpPr>
            <p:nvPr/>
          </p:nvSpPr>
          <p:spPr bwMode="gray">
            <a:xfrm>
              <a:off x="2064" y="1008"/>
              <a:ext cx="722" cy="727"/>
            </a:xfrm>
            <a:prstGeom prst="ellipse">
              <a:avLst/>
            </a:prstGeom>
            <a:solidFill>
              <a:srgbClr val="EAEAEA">
                <a:alpha val="50000"/>
              </a:srgbClr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55" name="Group 100"/>
            <p:cNvGrpSpPr>
              <a:grpSpLocks/>
            </p:cNvGrpSpPr>
            <p:nvPr/>
          </p:nvGrpSpPr>
          <p:grpSpPr bwMode="auto">
            <a:xfrm>
              <a:off x="2086" y="1019"/>
              <a:ext cx="680" cy="854"/>
              <a:chOff x="3975" y="1579"/>
              <a:chExt cx="931" cy="1171"/>
            </a:xfrm>
          </p:grpSpPr>
          <p:pic>
            <p:nvPicPr>
              <p:cNvPr id="125" name="Picture 101" descr="circuler_1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gray">
              <a:xfrm>
                <a:off x="3975" y="1593"/>
                <a:ext cx="925" cy="935"/>
              </a:xfrm>
              <a:prstGeom prst="rect">
                <a:avLst/>
              </a:prstGeom>
              <a:noFill/>
            </p:spPr>
          </p:pic>
          <p:sp>
            <p:nvSpPr>
              <p:cNvPr id="126" name="Oval 102"/>
              <p:cNvSpPr>
                <a:spLocks noChangeArrowheads="1"/>
              </p:cNvSpPr>
              <p:nvPr/>
            </p:nvSpPr>
            <p:spPr bwMode="gray">
              <a:xfrm>
                <a:off x="3975" y="1579"/>
                <a:ext cx="931" cy="937"/>
              </a:xfrm>
              <a:prstGeom prst="ellipse">
                <a:avLst/>
              </a:prstGeom>
              <a:solidFill>
                <a:schemeClr val="bg2">
                  <a:alpha val="50000"/>
                </a:schemeClr>
              </a:soli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pic>
            <p:nvPicPr>
              <p:cNvPr id="127" name="Picture 103" descr="light_shadow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t="14285"/>
              <a:stretch>
                <a:fillRect/>
              </a:stretch>
            </p:blipFill>
            <p:spPr bwMode="gray">
              <a:xfrm>
                <a:off x="3984" y="1632"/>
                <a:ext cx="682" cy="585"/>
              </a:xfrm>
              <a:prstGeom prst="rect">
                <a:avLst/>
              </a:prstGeom>
              <a:noFill/>
            </p:spPr>
          </p:pic>
          <p:grpSp>
            <p:nvGrpSpPr>
              <p:cNvPr id="57" name="Group 104"/>
              <p:cNvGrpSpPr>
                <a:grpSpLocks/>
              </p:cNvGrpSpPr>
              <p:nvPr/>
            </p:nvGrpSpPr>
            <p:grpSpPr bwMode="auto">
              <a:xfrm rot="-3733502" flipH="1" flipV="1">
                <a:off x="4250" y="2244"/>
                <a:ext cx="821" cy="191"/>
                <a:chOff x="2528" y="1060"/>
                <a:chExt cx="894" cy="236"/>
              </a:xfrm>
            </p:grpSpPr>
            <p:grpSp>
              <p:nvGrpSpPr>
                <p:cNvPr id="58" name="Group 105"/>
                <p:cNvGrpSpPr>
                  <a:grpSpLocks/>
                </p:cNvGrpSpPr>
                <p:nvPr/>
              </p:nvGrpSpPr>
              <p:grpSpPr bwMode="auto">
                <a:xfrm>
                  <a:off x="2528" y="1060"/>
                  <a:ext cx="742" cy="186"/>
                  <a:chOff x="1565" y="2568"/>
                  <a:chExt cx="1118" cy="279"/>
                </a:xfrm>
              </p:grpSpPr>
              <p:sp>
                <p:nvSpPr>
                  <p:cNvPr id="135" name="AutoShape 106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36" name="AutoShape 107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37" name="AutoShape 108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38" name="AutoShape 109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  <p:grpSp>
              <p:nvGrpSpPr>
                <p:cNvPr id="70" name="Group 110"/>
                <p:cNvGrpSpPr>
                  <a:grpSpLocks/>
                </p:cNvGrpSpPr>
                <p:nvPr/>
              </p:nvGrpSpPr>
              <p:grpSpPr bwMode="auto">
                <a:xfrm rot="1353540">
                  <a:off x="2680" y="1110"/>
                  <a:ext cx="742" cy="186"/>
                  <a:chOff x="1565" y="2568"/>
                  <a:chExt cx="1118" cy="279"/>
                </a:xfrm>
              </p:grpSpPr>
              <p:sp>
                <p:nvSpPr>
                  <p:cNvPr id="131" name="AutoShape 111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32" name="AutoShape 112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33" name="AutoShape 113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34" name="AutoShape 114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</p:grpSp>
        </p:grpSp>
        <p:grpSp>
          <p:nvGrpSpPr>
            <p:cNvPr id="71" name="Group 115"/>
            <p:cNvGrpSpPr>
              <a:grpSpLocks/>
            </p:cNvGrpSpPr>
            <p:nvPr/>
          </p:nvGrpSpPr>
          <p:grpSpPr bwMode="auto">
            <a:xfrm rot="-3733502" flipH="1" flipV="1">
              <a:off x="2362" y="1508"/>
              <a:ext cx="528" cy="122"/>
              <a:chOff x="2528" y="1060"/>
              <a:chExt cx="894" cy="236"/>
            </a:xfrm>
          </p:grpSpPr>
          <p:grpSp>
            <p:nvGrpSpPr>
              <p:cNvPr id="72" name="Group 116"/>
              <p:cNvGrpSpPr>
                <a:grpSpLocks/>
              </p:cNvGrpSpPr>
              <p:nvPr/>
            </p:nvGrpSpPr>
            <p:grpSpPr bwMode="auto">
              <a:xfrm>
                <a:off x="2528" y="1060"/>
                <a:ext cx="742" cy="186"/>
                <a:chOff x="1565" y="2568"/>
                <a:chExt cx="1118" cy="279"/>
              </a:xfrm>
            </p:grpSpPr>
            <p:sp>
              <p:nvSpPr>
                <p:cNvPr id="121" name="AutoShape 117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22" name="AutoShape 118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23" name="AutoShape 119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24" name="AutoShape 120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81" name="Group 121"/>
              <p:cNvGrpSpPr>
                <a:grpSpLocks/>
              </p:cNvGrpSpPr>
              <p:nvPr/>
            </p:nvGrpSpPr>
            <p:grpSpPr bwMode="auto">
              <a:xfrm rot="1353540">
                <a:off x="2680" y="1110"/>
                <a:ext cx="742" cy="186"/>
                <a:chOff x="1565" y="2568"/>
                <a:chExt cx="1118" cy="279"/>
              </a:xfrm>
            </p:grpSpPr>
            <p:sp>
              <p:nvSpPr>
                <p:cNvPr id="117" name="AutoShape 122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18" name="AutoShape 123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19" name="AutoShape 124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20" name="AutoShape 125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  <p:sp>
          <p:nvSpPr>
            <p:cNvPr id="114" name="Rectangle 126"/>
            <p:cNvSpPr>
              <a:spLocks noChangeArrowheads="1"/>
            </p:cNvSpPr>
            <p:nvPr/>
          </p:nvSpPr>
          <p:spPr bwMode="gray">
            <a:xfrm>
              <a:off x="2198" y="1193"/>
              <a:ext cx="777" cy="3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flatTx/>
            </a:bodyPr>
            <a:lstStyle/>
            <a:p>
              <a:pPr algn="ctr">
                <a:buFontTx/>
                <a:buChar char="-"/>
              </a:pPr>
              <a:r>
                <a:rPr lang="fr-FR" sz="1600" dirty="0" err="1" smtClean="0"/>
                <a:t>Electrical</a:t>
              </a:r>
              <a:endParaRPr lang="fr-FR" sz="1600" dirty="0" smtClean="0"/>
            </a:p>
            <a:p>
              <a:pPr algn="ctr">
                <a:buFontTx/>
                <a:buChar char="-"/>
              </a:pPr>
              <a:r>
                <a:rPr lang="fr-FR" sz="1600" dirty="0" smtClean="0"/>
                <a:t>Engineering</a:t>
              </a:r>
              <a:endParaRPr lang="en-US" sz="16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83" name="Group 127"/>
          <p:cNvGrpSpPr>
            <a:grpSpLocks/>
          </p:cNvGrpSpPr>
          <p:nvPr/>
        </p:nvGrpSpPr>
        <p:grpSpPr bwMode="auto">
          <a:xfrm>
            <a:off x="5786447" y="2840042"/>
            <a:ext cx="1668463" cy="1374775"/>
            <a:chOff x="2064" y="1008"/>
            <a:chExt cx="1051" cy="866"/>
          </a:xfrm>
        </p:grpSpPr>
        <p:sp>
          <p:nvSpPr>
            <p:cNvPr id="140" name="Oval 128"/>
            <p:cNvSpPr>
              <a:spLocks noChangeArrowheads="1"/>
            </p:cNvSpPr>
            <p:nvPr/>
          </p:nvSpPr>
          <p:spPr bwMode="gray">
            <a:xfrm>
              <a:off x="2064" y="1008"/>
              <a:ext cx="722" cy="727"/>
            </a:xfrm>
            <a:prstGeom prst="ellipse">
              <a:avLst/>
            </a:prstGeom>
            <a:solidFill>
              <a:srgbClr val="EAEAEA">
                <a:alpha val="50000"/>
              </a:srgbClr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84" name="Group 129"/>
            <p:cNvGrpSpPr>
              <a:grpSpLocks/>
            </p:cNvGrpSpPr>
            <p:nvPr/>
          </p:nvGrpSpPr>
          <p:grpSpPr bwMode="auto">
            <a:xfrm>
              <a:off x="2086" y="1030"/>
              <a:ext cx="680" cy="844"/>
              <a:chOff x="3975" y="1593"/>
              <a:chExt cx="931" cy="1157"/>
            </a:xfrm>
          </p:grpSpPr>
          <p:pic>
            <p:nvPicPr>
              <p:cNvPr id="154" name="Picture 130" descr="circuler_1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gray">
              <a:xfrm>
                <a:off x="3975" y="1593"/>
                <a:ext cx="925" cy="935"/>
              </a:xfrm>
              <a:prstGeom prst="rect">
                <a:avLst/>
              </a:prstGeom>
              <a:noFill/>
            </p:spPr>
          </p:pic>
          <p:sp>
            <p:nvSpPr>
              <p:cNvPr id="155" name="Oval 131"/>
              <p:cNvSpPr>
                <a:spLocks noChangeArrowheads="1"/>
              </p:cNvSpPr>
              <p:nvPr/>
            </p:nvSpPr>
            <p:spPr bwMode="gray">
              <a:xfrm>
                <a:off x="3975" y="1593"/>
                <a:ext cx="931" cy="937"/>
              </a:xfrm>
              <a:prstGeom prst="ellipse">
                <a:avLst/>
              </a:prstGeom>
              <a:solidFill>
                <a:schemeClr val="folHlink">
                  <a:alpha val="50000"/>
                </a:schemeClr>
              </a:soli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pic>
            <p:nvPicPr>
              <p:cNvPr id="156" name="Picture 132" descr="light_shadow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t="14285"/>
              <a:stretch>
                <a:fillRect/>
              </a:stretch>
            </p:blipFill>
            <p:spPr bwMode="gray">
              <a:xfrm>
                <a:off x="3984" y="1632"/>
                <a:ext cx="682" cy="585"/>
              </a:xfrm>
              <a:prstGeom prst="rect">
                <a:avLst/>
              </a:prstGeom>
              <a:noFill/>
            </p:spPr>
          </p:pic>
          <p:grpSp>
            <p:nvGrpSpPr>
              <p:cNvPr id="86" name="Group 133"/>
              <p:cNvGrpSpPr>
                <a:grpSpLocks/>
              </p:cNvGrpSpPr>
              <p:nvPr/>
            </p:nvGrpSpPr>
            <p:grpSpPr bwMode="auto">
              <a:xfrm rot="-3733502" flipH="1" flipV="1">
                <a:off x="4250" y="2244"/>
                <a:ext cx="821" cy="191"/>
                <a:chOff x="2528" y="1060"/>
                <a:chExt cx="894" cy="236"/>
              </a:xfrm>
            </p:grpSpPr>
            <p:grpSp>
              <p:nvGrpSpPr>
                <p:cNvPr id="87" name="Group 134"/>
                <p:cNvGrpSpPr>
                  <a:grpSpLocks/>
                </p:cNvGrpSpPr>
                <p:nvPr/>
              </p:nvGrpSpPr>
              <p:grpSpPr bwMode="auto">
                <a:xfrm>
                  <a:off x="2528" y="1060"/>
                  <a:ext cx="742" cy="186"/>
                  <a:chOff x="1565" y="2568"/>
                  <a:chExt cx="1118" cy="279"/>
                </a:xfrm>
              </p:grpSpPr>
              <p:sp>
                <p:nvSpPr>
                  <p:cNvPr id="164" name="AutoShape 135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65" name="AutoShape 136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66" name="AutoShape 137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67" name="AutoShape 138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  <p:grpSp>
              <p:nvGrpSpPr>
                <p:cNvPr id="99" name="Group 139"/>
                <p:cNvGrpSpPr>
                  <a:grpSpLocks/>
                </p:cNvGrpSpPr>
                <p:nvPr/>
              </p:nvGrpSpPr>
              <p:grpSpPr bwMode="auto">
                <a:xfrm rot="1353540">
                  <a:off x="2680" y="1110"/>
                  <a:ext cx="742" cy="186"/>
                  <a:chOff x="1565" y="2568"/>
                  <a:chExt cx="1118" cy="279"/>
                </a:xfrm>
              </p:grpSpPr>
              <p:sp>
                <p:nvSpPr>
                  <p:cNvPr id="160" name="AutoShape 140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61" name="AutoShape 141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62" name="AutoShape 142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163" name="AutoShape 143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</p:grpSp>
        </p:grpSp>
        <p:grpSp>
          <p:nvGrpSpPr>
            <p:cNvPr id="100" name="Group 144"/>
            <p:cNvGrpSpPr>
              <a:grpSpLocks/>
            </p:cNvGrpSpPr>
            <p:nvPr/>
          </p:nvGrpSpPr>
          <p:grpSpPr bwMode="auto">
            <a:xfrm rot="-3733502" flipH="1" flipV="1">
              <a:off x="2362" y="1508"/>
              <a:ext cx="528" cy="122"/>
              <a:chOff x="2528" y="1060"/>
              <a:chExt cx="894" cy="236"/>
            </a:xfrm>
          </p:grpSpPr>
          <p:grpSp>
            <p:nvGrpSpPr>
              <p:cNvPr id="101" name="Group 145"/>
              <p:cNvGrpSpPr>
                <a:grpSpLocks/>
              </p:cNvGrpSpPr>
              <p:nvPr/>
            </p:nvGrpSpPr>
            <p:grpSpPr bwMode="auto">
              <a:xfrm>
                <a:off x="2528" y="1060"/>
                <a:ext cx="742" cy="186"/>
                <a:chOff x="1565" y="2568"/>
                <a:chExt cx="1118" cy="279"/>
              </a:xfrm>
            </p:grpSpPr>
            <p:sp>
              <p:nvSpPr>
                <p:cNvPr id="150" name="AutoShape 146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51" name="AutoShape 147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52" name="AutoShape 148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53" name="AutoShape 149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10" name="Group 150"/>
              <p:cNvGrpSpPr>
                <a:grpSpLocks/>
              </p:cNvGrpSpPr>
              <p:nvPr/>
            </p:nvGrpSpPr>
            <p:grpSpPr bwMode="auto">
              <a:xfrm rot="1353540">
                <a:off x="2680" y="1110"/>
                <a:ext cx="742" cy="186"/>
                <a:chOff x="1565" y="2568"/>
                <a:chExt cx="1118" cy="279"/>
              </a:xfrm>
            </p:grpSpPr>
            <p:sp>
              <p:nvSpPr>
                <p:cNvPr id="146" name="AutoShape 151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47" name="AutoShape 152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48" name="AutoShape 153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49" name="AutoShape 154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  <p:sp>
          <p:nvSpPr>
            <p:cNvPr id="143" name="Rectangle 155"/>
            <p:cNvSpPr>
              <a:spLocks noChangeArrowheads="1"/>
            </p:cNvSpPr>
            <p:nvPr/>
          </p:nvSpPr>
          <p:spPr bwMode="gray">
            <a:xfrm>
              <a:off x="2070" y="1243"/>
              <a:ext cx="1045" cy="19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flatTx/>
            </a:bodyPr>
            <a:lstStyle/>
            <a:p>
              <a:r>
                <a:rPr lang="fr-FR" sz="1400" dirty="0" smtClean="0"/>
                <a:t>- Textile Engineering</a:t>
              </a:r>
              <a:endParaRPr lang="fr-FR" sz="1400" dirty="0"/>
            </a:p>
          </p:txBody>
        </p:sp>
      </p:grpSp>
      <p:sp>
        <p:nvSpPr>
          <p:cNvPr id="191" name="ZoneTexte 190"/>
          <p:cNvSpPr txBox="1"/>
          <p:nvPr/>
        </p:nvSpPr>
        <p:spPr>
          <a:xfrm>
            <a:off x="3347864" y="3933056"/>
            <a:ext cx="2000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</a:rPr>
              <a:t>Field of  sciences and </a:t>
            </a:r>
            <a:r>
              <a:rPr lang="fr-FR" sz="2000" b="1" dirty="0" err="1" smtClean="0">
                <a:solidFill>
                  <a:schemeClr val="bg1"/>
                </a:solidFill>
              </a:rPr>
              <a:t>technology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222" name="Line 8"/>
          <p:cNvSpPr>
            <a:spLocks noChangeShapeType="1"/>
          </p:cNvSpPr>
          <p:nvPr/>
        </p:nvSpPr>
        <p:spPr bwMode="gray">
          <a:xfrm>
            <a:off x="5143504" y="4535497"/>
            <a:ext cx="1214446" cy="4571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12" name="Group 98"/>
          <p:cNvGrpSpPr>
            <a:grpSpLocks/>
          </p:cNvGrpSpPr>
          <p:nvPr/>
        </p:nvGrpSpPr>
        <p:grpSpPr bwMode="auto">
          <a:xfrm>
            <a:off x="6286512" y="4000504"/>
            <a:ext cx="1146175" cy="1370013"/>
            <a:chOff x="2064" y="1008"/>
            <a:chExt cx="722" cy="863"/>
          </a:xfrm>
        </p:grpSpPr>
        <p:sp>
          <p:nvSpPr>
            <p:cNvPr id="193" name="Oval 99"/>
            <p:cNvSpPr>
              <a:spLocks noChangeArrowheads="1"/>
            </p:cNvSpPr>
            <p:nvPr/>
          </p:nvSpPr>
          <p:spPr bwMode="gray">
            <a:xfrm>
              <a:off x="2064" y="1008"/>
              <a:ext cx="722" cy="727"/>
            </a:xfrm>
            <a:prstGeom prst="ellipse">
              <a:avLst/>
            </a:prstGeom>
            <a:solidFill>
              <a:srgbClr val="EAEAEA">
                <a:alpha val="50000"/>
              </a:srgbClr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113" name="Group 100"/>
            <p:cNvGrpSpPr>
              <a:grpSpLocks/>
            </p:cNvGrpSpPr>
            <p:nvPr/>
          </p:nvGrpSpPr>
          <p:grpSpPr bwMode="auto">
            <a:xfrm>
              <a:off x="2086" y="1030"/>
              <a:ext cx="680" cy="841"/>
              <a:chOff x="3975" y="1593"/>
              <a:chExt cx="931" cy="1154"/>
            </a:xfrm>
          </p:grpSpPr>
          <p:pic>
            <p:nvPicPr>
              <p:cNvPr id="207" name="Picture 101" descr="circuler_1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gray">
              <a:xfrm>
                <a:off x="3975" y="1593"/>
                <a:ext cx="925" cy="935"/>
              </a:xfrm>
              <a:prstGeom prst="rect">
                <a:avLst/>
              </a:prstGeom>
              <a:noFill/>
            </p:spPr>
          </p:pic>
          <p:sp>
            <p:nvSpPr>
              <p:cNvPr id="208" name="Oval 102"/>
              <p:cNvSpPr>
                <a:spLocks noChangeArrowheads="1"/>
              </p:cNvSpPr>
              <p:nvPr/>
            </p:nvSpPr>
            <p:spPr bwMode="gray">
              <a:xfrm>
                <a:off x="3975" y="1593"/>
                <a:ext cx="931" cy="937"/>
              </a:xfrm>
              <a:prstGeom prst="ellipse">
                <a:avLst/>
              </a:prstGeom>
              <a:ln>
                <a:noFill/>
                <a:headEnd/>
                <a:tailEnd/>
              </a:ln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fr-FR"/>
              </a:p>
            </p:txBody>
          </p:sp>
          <p:pic>
            <p:nvPicPr>
              <p:cNvPr id="209" name="Picture 103" descr="light_shadow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t="14285"/>
              <a:stretch>
                <a:fillRect/>
              </a:stretch>
            </p:blipFill>
            <p:spPr bwMode="gray">
              <a:xfrm>
                <a:off x="3984" y="1632"/>
                <a:ext cx="682" cy="585"/>
              </a:xfrm>
              <a:prstGeom prst="rect">
                <a:avLst/>
              </a:prstGeom>
              <a:noFill/>
            </p:spPr>
          </p:pic>
          <p:grpSp>
            <p:nvGrpSpPr>
              <p:cNvPr id="115" name="Group 104"/>
              <p:cNvGrpSpPr>
                <a:grpSpLocks/>
              </p:cNvGrpSpPr>
              <p:nvPr/>
            </p:nvGrpSpPr>
            <p:grpSpPr bwMode="auto">
              <a:xfrm rot="-3733502" flipH="1" flipV="1">
                <a:off x="4252" y="2241"/>
                <a:ext cx="821" cy="191"/>
                <a:chOff x="2527" y="1060"/>
                <a:chExt cx="895" cy="236"/>
              </a:xfrm>
            </p:grpSpPr>
            <p:grpSp>
              <p:nvGrpSpPr>
                <p:cNvPr id="116" name="Group 105"/>
                <p:cNvGrpSpPr>
                  <a:grpSpLocks/>
                </p:cNvGrpSpPr>
                <p:nvPr/>
              </p:nvGrpSpPr>
              <p:grpSpPr bwMode="auto">
                <a:xfrm>
                  <a:off x="2527" y="1060"/>
                  <a:ext cx="742" cy="186"/>
                  <a:chOff x="1565" y="2568"/>
                  <a:chExt cx="1118" cy="279"/>
                </a:xfrm>
              </p:grpSpPr>
              <p:sp>
                <p:nvSpPr>
                  <p:cNvPr id="217" name="AutoShape 106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18" name="AutoShape 107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19" name="AutoShape 108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20" name="AutoShape 109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  <p:grpSp>
              <p:nvGrpSpPr>
                <p:cNvPr id="108544" name="Group 110"/>
                <p:cNvGrpSpPr>
                  <a:grpSpLocks/>
                </p:cNvGrpSpPr>
                <p:nvPr/>
              </p:nvGrpSpPr>
              <p:grpSpPr bwMode="auto">
                <a:xfrm rot="1353540">
                  <a:off x="2680" y="1110"/>
                  <a:ext cx="742" cy="186"/>
                  <a:chOff x="1565" y="2568"/>
                  <a:chExt cx="1118" cy="279"/>
                </a:xfrm>
              </p:grpSpPr>
              <p:sp>
                <p:nvSpPr>
                  <p:cNvPr id="213" name="AutoShape 111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14" name="AutoShape 112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15" name="AutoShape 113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16" name="AutoShape 114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</p:grpSp>
        </p:grpSp>
        <p:grpSp>
          <p:nvGrpSpPr>
            <p:cNvPr id="108545" name="Group 115"/>
            <p:cNvGrpSpPr>
              <a:grpSpLocks/>
            </p:cNvGrpSpPr>
            <p:nvPr/>
          </p:nvGrpSpPr>
          <p:grpSpPr bwMode="auto">
            <a:xfrm rot="-3733502" flipH="1" flipV="1">
              <a:off x="2363" y="1506"/>
              <a:ext cx="528" cy="122"/>
              <a:chOff x="2527" y="1060"/>
              <a:chExt cx="895" cy="236"/>
            </a:xfrm>
          </p:grpSpPr>
          <p:grpSp>
            <p:nvGrpSpPr>
              <p:cNvPr id="108547" name="Group 116"/>
              <p:cNvGrpSpPr>
                <a:grpSpLocks/>
              </p:cNvGrpSpPr>
              <p:nvPr/>
            </p:nvGrpSpPr>
            <p:grpSpPr bwMode="auto">
              <a:xfrm>
                <a:off x="2527" y="1060"/>
                <a:ext cx="742" cy="186"/>
                <a:chOff x="1565" y="2568"/>
                <a:chExt cx="1118" cy="279"/>
              </a:xfrm>
            </p:grpSpPr>
            <p:sp>
              <p:nvSpPr>
                <p:cNvPr id="203" name="AutoShape 117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04" name="AutoShape 118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05" name="AutoShape 119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06" name="AutoShape 120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08548" name="Group 121"/>
              <p:cNvGrpSpPr>
                <a:grpSpLocks/>
              </p:cNvGrpSpPr>
              <p:nvPr/>
            </p:nvGrpSpPr>
            <p:grpSpPr bwMode="auto">
              <a:xfrm rot="1353540">
                <a:off x="2680" y="1110"/>
                <a:ext cx="742" cy="186"/>
                <a:chOff x="1565" y="2568"/>
                <a:chExt cx="1118" cy="279"/>
              </a:xfrm>
            </p:grpSpPr>
            <p:sp>
              <p:nvSpPr>
                <p:cNvPr id="199" name="AutoShape 122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00" name="AutoShape 123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01" name="AutoShape 124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02" name="AutoShape 125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  <p:sp>
          <p:nvSpPr>
            <p:cNvPr id="196" name="Rectangle 126"/>
            <p:cNvSpPr>
              <a:spLocks noChangeArrowheads="1"/>
            </p:cNvSpPr>
            <p:nvPr/>
          </p:nvSpPr>
          <p:spPr bwMode="gray">
            <a:xfrm>
              <a:off x="2118" y="1206"/>
              <a:ext cx="153" cy="36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flatTx/>
            </a:bodyPr>
            <a:lstStyle/>
            <a:p>
              <a:pPr algn="ctr"/>
              <a:endParaRPr lang="ar-TN" sz="1600" b="1" dirty="0" smtClean="0">
                <a:solidFill>
                  <a:srgbClr val="000000"/>
                </a:solidFill>
              </a:endParaRPr>
            </a:p>
            <a:p>
              <a:pPr algn="ctr"/>
              <a:r>
                <a:rPr lang="ar-TN" sz="1600" b="1" dirty="0" smtClean="0">
                  <a:solidFill>
                    <a:srgbClr val="000000"/>
                  </a:solidFill>
                </a:rPr>
                <a:t> </a:t>
              </a:r>
              <a:endParaRPr lang="en-US" sz="1600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253" name="Line 8"/>
          <p:cNvSpPr>
            <a:spLocks noChangeShapeType="1"/>
          </p:cNvSpPr>
          <p:nvPr/>
        </p:nvSpPr>
        <p:spPr bwMode="gray">
          <a:xfrm flipV="1">
            <a:off x="4857752" y="3054356"/>
            <a:ext cx="176210" cy="107157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08549" name="Group 127"/>
          <p:cNvGrpSpPr>
            <a:grpSpLocks/>
          </p:cNvGrpSpPr>
          <p:nvPr/>
        </p:nvGrpSpPr>
        <p:grpSpPr bwMode="auto">
          <a:xfrm>
            <a:off x="4643447" y="2125663"/>
            <a:ext cx="1647829" cy="1370013"/>
            <a:chOff x="2064" y="1008"/>
            <a:chExt cx="1038" cy="863"/>
          </a:xfrm>
        </p:grpSpPr>
        <p:sp>
          <p:nvSpPr>
            <p:cNvPr id="225" name="Oval 128"/>
            <p:cNvSpPr>
              <a:spLocks noChangeArrowheads="1"/>
            </p:cNvSpPr>
            <p:nvPr/>
          </p:nvSpPr>
          <p:spPr bwMode="gray">
            <a:xfrm>
              <a:off x="2064" y="1008"/>
              <a:ext cx="722" cy="727"/>
            </a:xfrm>
            <a:prstGeom prst="ellipse">
              <a:avLst/>
            </a:prstGeom>
            <a:solidFill>
              <a:srgbClr val="EAEAEA">
                <a:alpha val="50000"/>
              </a:srgbClr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108550" name="Group 129"/>
            <p:cNvGrpSpPr>
              <a:grpSpLocks/>
            </p:cNvGrpSpPr>
            <p:nvPr/>
          </p:nvGrpSpPr>
          <p:grpSpPr bwMode="auto">
            <a:xfrm>
              <a:off x="2086" y="1030"/>
              <a:ext cx="680" cy="841"/>
              <a:chOff x="3975" y="1593"/>
              <a:chExt cx="931" cy="1154"/>
            </a:xfrm>
          </p:grpSpPr>
          <p:pic>
            <p:nvPicPr>
              <p:cNvPr id="239" name="Picture 130" descr="circuler_1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gray">
              <a:xfrm>
                <a:off x="3975" y="1593"/>
                <a:ext cx="925" cy="935"/>
              </a:xfrm>
              <a:prstGeom prst="rect">
                <a:avLst/>
              </a:prstGeom>
              <a:noFill/>
            </p:spPr>
          </p:pic>
          <p:sp>
            <p:nvSpPr>
              <p:cNvPr id="240" name="Oval 131"/>
              <p:cNvSpPr>
                <a:spLocks noChangeArrowheads="1"/>
              </p:cNvSpPr>
              <p:nvPr/>
            </p:nvSpPr>
            <p:spPr bwMode="gray">
              <a:xfrm>
                <a:off x="3975" y="1593"/>
                <a:ext cx="931" cy="937"/>
              </a:xfrm>
              <a:prstGeom prst="ellipse">
                <a:avLst/>
              </a:prstGeom>
              <a:ln>
                <a:noFill/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fr-FR"/>
              </a:p>
            </p:txBody>
          </p:sp>
          <p:pic>
            <p:nvPicPr>
              <p:cNvPr id="241" name="Picture 132" descr="light_shadow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t="14285"/>
              <a:stretch>
                <a:fillRect/>
              </a:stretch>
            </p:blipFill>
            <p:spPr bwMode="gray">
              <a:xfrm>
                <a:off x="3984" y="1632"/>
                <a:ext cx="682" cy="585"/>
              </a:xfrm>
              <a:prstGeom prst="rect">
                <a:avLst/>
              </a:prstGeom>
              <a:noFill/>
            </p:spPr>
          </p:pic>
          <p:grpSp>
            <p:nvGrpSpPr>
              <p:cNvPr id="108551" name="Group 133"/>
              <p:cNvGrpSpPr>
                <a:grpSpLocks/>
              </p:cNvGrpSpPr>
              <p:nvPr/>
            </p:nvGrpSpPr>
            <p:grpSpPr bwMode="auto">
              <a:xfrm rot="-3733502" flipH="1" flipV="1">
                <a:off x="4252" y="2241"/>
                <a:ext cx="821" cy="191"/>
                <a:chOff x="2527" y="1060"/>
                <a:chExt cx="895" cy="236"/>
              </a:xfrm>
            </p:grpSpPr>
            <p:grpSp>
              <p:nvGrpSpPr>
                <p:cNvPr id="108552" name="Group 134"/>
                <p:cNvGrpSpPr>
                  <a:grpSpLocks/>
                </p:cNvGrpSpPr>
                <p:nvPr/>
              </p:nvGrpSpPr>
              <p:grpSpPr bwMode="auto">
                <a:xfrm>
                  <a:off x="2527" y="1060"/>
                  <a:ext cx="742" cy="186"/>
                  <a:chOff x="1565" y="2568"/>
                  <a:chExt cx="1118" cy="279"/>
                </a:xfrm>
              </p:grpSpPr>
              <p:sp>
                <p:nvSpPr>
                  <p:cNvPr id="249" name="AutoShape 135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50" name="AutoShape 136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51" name="AutoShape 137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52" name="AutoShape 138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  <p:grpSp>
              <p:nvGrpSpPr>
                <p:cNvPr id="108553" name="Group 139"/>
                <p:cNvGrpSpPr>
                  <a:grpSpLocks/>
                </p:cNvGrpSpPr>
                <p:nvPr/>
              </p:nvGrpSpPr>
              <p:grpSpPr bwMode="auto">
                <a:xfrm rot="1353540">
                  <a:off x="2680" y="1110"/>
                  <a:ext cx="742" cy="186"/>
                  <a:chOff x="1565" y="2568"/>
                  <a:chExt cx="1118" cy="279"/>
                </a:xfrm>
              </p:grpSpPr>
              <p:sp>
                <p:nvSpPr>
                  <p:cNvPr id="245" name="AutoShape 140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46" name="AutoShape 141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47" name="AutoShape 142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48" name="AutoShape 143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</p:grpSp>
        </p:grpSp>
        <p:grpSp>
          <p:nvGrpSpPr>
            <p:cNvPr id="108554" name="Group 144"/>
            <p:cNvGrpSpPr>
              <a:grpSpLocks/>
            </p:cNvGrpSpPr>
            <p:nvPr/>
          </p:nvGrpSpPr>
          <p:grpSpPr bwMode="auto">
            <a:xfrm rot="-3733502" flipH="1" flipV="1">
              <a:off x="2363" y="1506"/>
              <a:ext cx="528" cy="122"/>
              <a:chOff x="2527" y="1060"/>
              <a:chExt cx="895" cy="236"/>
            </a:xfrm>
          </p:grpSpPr>
          <p:grpSp>
            <p:nvGrpSpPr>
              <p:cNvPr id="108555" name="Group 145"/>
              <p:cNvGrpSpPr>
                <a:grpSpLocks/>
              </p:cNvGrpSpPr>
              <p:nvPr/>
            </p:nvGrpSpPr>
            <p:grpSpPr bwMode="auto">
              <a:xfrm>
                <a:off x="2527" y="1060"/>
                <a:ext cx="742" cy="186"/>
                <a:chOff x="1565" y="2568"/>
                <a:chExt cx="1118" cy="279"/>
              </a:xfrm>
            </p:grpSpPr>
            <p:sp>
              <p:nvSpPr>
                <p:cNvPr id="235" name="AutoShape 146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36" name="AutoShape 147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37" name="AutoShape 148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38" name="AutoShape 149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08556" name="Group 150"/>
              <p:cNvGrpSpPr>
                <a:grpSpLocks/>
              </p:cNvGrpSpPr>
              <p:nvPr/>
            </p:nvGrpSpPr>
            <p:grpSpPr bwMode="auto">
              <a:xfrm rot="1353540">
                <a:off x="2680" y="1110"/>
                <a:ext cx="742" cy="186"/>
                <a:chOff x="1565" y="2568"/>
                <a:chExt cx="1118" cy="279"/>
              </a:xfrm>
            </p:grpSpPr>
            <p:sp>
              <p:nvSpPr>
                <p:cNvPr id="231" name="AutoShape 151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32" name="AutoShape 152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33" name="AutoShape 153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34" name="AutoShape 154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  <p:sp>
          <p:nvSpPr>
            <p:cNvPr id="228" name="Rectangle 155"/>
            <p:cNvSpPr>
              <a:spLocks noChangeArrowheads="1"/>
            </p:cNvSpPr>
            <p:nvPr/>
          </p:nvSpPr>
          <p:spPr bwMode="gray">
            <a:xfrm>
              <a:off x="2097" y="1013"/>
              <a:ext cx="1005" cy="60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flatTx/>
            </a:bodyPr>
            <a:lstStyle/>
            <a:p>
              <a:r>
                <a:rPr lang="fr-FR" sz="1400" b="1" dirty="0" smtClean="0"/>
                <a:t>Sciences</a:t>
              </a:r>
              <a:br>
                <a:rPr lang="fr-FR" sz="1400" b="1" dirty="0" smtClean="0"/>
              </a:br>
              <a:r>
                <a:rPr lang="fr-FR" sz="1400" dirty="0" smtClean="0"/>
                <a:t>And technologies</a:t>
              </a:r>
              <a:br>
                <a:rPr lang="fr-FR" sz="1400" dirty="0" smtClean="0"/>
              </a:br>
              <a:r>
                <a:rPr lang="fr-FR" sz="1400" dirty="0" smtClean="0"/>
                <a:t>of Information and </a:t>
              </a:r>
              <a:br>
                <a:rPr lang="fr-FR" sz="1400" dirty="0" smtClean="0"/>
              </a:br>
              <a:r>
                <a:rPr lang="fr-FR" sz="1400" dirty="0" smtClean="0"/>
                <a:t>communication</a:t>
              </a:r>
              <a:endParaRPr lang="fr-FR" sz="1400" dirty="0"/>
            </a:p>
          </p:txBody>
        </p:sp>
      </p:grpSp>
      <p:sp>
        <p:nvSpPr>
          <p:cNvPr id="254" name="ZoneTexte 253"/>
          <p:cNvSpPr txBox="1"/>
          <p:nvPr/>
        </p:nvSpPr>
        <p:spPr>
          <a:xfrm>
            <a:off x="4832893" y="3934007"/>
            <a:ext cx="5715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kern="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Viner Hand ITC" pitchFamily="66" charset="0"/>
                <a:cs typeface="Times New Roman" pitchFamily="18" charset="0"/>
              </a:rPr>
              <a:t>1</a:t>
            </a:r>
            <a:endParaRPr lang="fr-FR" sz="6000" b="1" dirty="0">
              <a:solidFill>
                <a:schemeClr val="accent6">
                  <a:lumMod val="20000"/>
                  <a:lumOff val="80000"/>
                </a:schemeClr>
              </a:solidFill>
              <a:latin typeface="Viner Hand ITC" pitchFamily="66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42910" y="1142984"/>
            <a:ext cx="689586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This system </a:t>
            </a:r>
            <a:r>
              <a:rPr lang="fr-FR" sz="3200" dirty="0" err="1" smtClean="0">
                <a:solidFill>
                  <a:schemeClr val="bg1"/>
                </a:solidFill>
              </a:rPr>
              <a:t>consists</a:t>
            </a:r>
            <a:r>
              <a:rPr lang="fr-FR" sz="3200" dirty="0" smtClean="0">
                <a:solidFill>
                  <a:schemeClr val="bg1"/>
                </a:solidFill>
              </a:rPr>
              <a:t> of  </a:t>
            </a:r>
            <a:r>
              <a:rPr lang="fr-FR" sz="3200" dirty="0" err="1" smtClean="0">
                <a:solidFill>
                  <a:schemeClr val="bg1"/>
                </a:solidFill>
              </a:rPr>
              <a:t>two</a:t>
            </a:r>
            <a:r>
              <a:rPr lang="fr-FR" sz="3200" dirty="0" smtClean="0">
                <a:solidFill>
                  <a:schemeClr val="bg1"/>
                </a:solidFill>
              </a:rPr>
              <a:t> main  areas:</a:t>
            </a:r>
          </a:p>
          <a:p>
            <a:endParaRPr lang="fr-FR" sz="2000" dirty="0">
              <a:solidFill>
                <a:srgbClr val="FFFFCC"/>
              </a:solidFill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928663" y="2500306"/>
            <a:ext cx="785818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6286512" y="4286256"/>
            <a:ext cx="14287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Technologies of</a:t>
            </a:r>
            <a:b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information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2" descr="Papier de soie bleu"/>
          <p:cNvSpPr txBox="1">
            <a:spLocks noChangeArrowheads="1"/>
          </p:cNvSpPr>
          <p:nvPr/>
        </p:nvSpPr>
        <p:spPr bwMode="gray">
          <a:xfrm>
            <a:off x="0" y="1317710"/>
            <a:ext cx="9144000" cy="5540290"/>
          </a:xfrm>
          <a:prstGeom prst="rect">
            <a:avLst/>
          </a:prstGeom>
          <a:solidFill>
            <a:srgbClr val="FFFFCC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66FF"/>
              </a:buClr>
              <a:buSzTx/>
              <a:tabLst/>
              <a:defRPr/>
            </a:pPr>
            <a:endParaRPr kumimoji="0" lang="fr-FR" sz="2200" b="0" i="0" u="none" strike="noStrike" kern="0" cap="none" spc="0" normalizeH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66FF"/>
              </a:buClr>
              <a:buSzTx/>
              <a:tabLst/>
              <a:defRPr/>
            </a:pPr>
            <a:endParaRPr kumimoji="0" lang="fr-FR" sz="22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5" name="Line 6"/>
          <p:cNvSpPr>
            <a:spLocks noChangeShapeType="1"/>
          </p:cNvSpPr>
          <p:nvPr/>
        </p:nvSpPr>
        <p:spPr bwMode="gray">
          <a:xfrm flipH="1" flipV="1">
            <a:off x="4788024" y="3393322"/>
            <a:ext cx="936104" cy="102626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2" name="Group 86"/>
          <p:cNvGrpSpPr>
            <a:grpSpLocks/>
          </p:cNvGrpSpPr>
          <p:nvPr/>
        </p:nvGrpSpPr>
        <p:grpSpPr bwMode="auto">
          <a:xfrm rot="17866498" flipH="1" flipV="1">
            <a:off x="3187687" y="5127578"/>
            <a:ext cx="838200" cy="193675"/>
            <a:chOff x="2528" y="1060"/>
            <a:chExt cx="894" cy="236"/>
          </a:xfrm>
        </p:grpSpPr>
        <p:grpSp>
          <p:nvGrpSpPr>
            <p:cNvPr id="3" name="Group 87"/>
            <p:cNvGrpSpPr>
              <a:grpSpLocks/>
            </p:cNvGrpSpPr>
            <p:nvPr/>
          </p:nvGrpSpPr>
          <p:grpSpPr bwMode="auto">
            <a:xfrm>
              <a:off x="2528" y="1060"/>
              <a:ext cx="742" cy="186"/>
              <a:chOff x="1565" y="2568"/>
              <a:chExt cx="1118" cy="279"/>
            </a:xfrm>
          </p:grpSpPr>
          <p:sp>
            <p:nvSpPr>
              <p:cNvPr id="92" name="AutoShape 88"/>
              <p:cNvSpPr>
                <a:spLocks noChangeArrowheads="1"/>
              </p:cNvSpPr>
              <p:nvPr/>
            </p:nvSpPr>
            <p:spPr bwMode="white">
              <a:xfrm rot="5263130">
                <a:off x="1859" y="2274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93" name="AutoShape 89"/>
              <p:cNvSpPr>
                <a:spLocks noChangeArrowheads="1"/>
              </p:cNvSpPr>
              <p:nvPr/>
            </p:nvSpPr>
            <p:spPr bwMode="white">
              <a:xfrm rot="6078281">
                <a:off x="1995" y="2274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94" name="AutoShape 90"/>
              <p:cNvSpPr>
                <a:spLocks noChangeArrowheads="1"/>
              </p:cNvSpPr>
              <p:nvPr/>
            </p:nvSpPr>
            <p:spPr bwMode="white">
              <a:xfrm rot="6373927">
                <a:off x="2071" y="2296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95" name="AutoShape 91"/>
              <p:cNvSpPr>
                <a:spLocks noChangeArrowheads="1"/>
              </p:cNvSpPr>
              <p:nvPr/>
            </p:nvSpPr>
            <p:spPr bwMode="white">
              <a:xfrm rot="6906312">
                <a:off x="2161" y="2326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4" name="Group 92"/>
            <p:cNvGrpSpPr>
              <a:grpSpLocks/>
            </p:cNvGrpSpPr>
            <p:nvPr/>
          </p:nvGrpSpPr>
          <p:grpSpPr bwMode="auto">
            <a:xfrm rot="1353540">
              <a:off x="2680" y="1110"/>
              <a:ext cx="742" cy="186"/>
              <a:chOff x="1565" y="2568"/>
              <a:chExt cx="1118" cy="279"/>
            </a:xfrm>
          </p:grpSpPr>
          <p:sp>
            <p:nvSpPr>
              <p:cNvPr id="88" name="AutoShape 93"/>
              <p:cNvSpPr>
                <a:spLocks noChangeArrowheads="1"/>
              </p:cNvSpPr>
              <p:nvPr/>
            </p:nvSpPr>
            <p:spPr bwMode="white">
              <a:xfrm rot="5263130">
                <a:off x="1859" y="2274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89" name="AutoShape 94"/>
              <p:cNvSpPr>
                <a:spLocks noChangeArrowheads="1"/>
              </p:cNvSpPr>
              <p:nvPr/>
            </p:nvSpPr>
            <p:spPr bwMode="white">
              <a:xfrm rot="6078281">
                <a:off x="1995" y="2274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90" name="AutoShape 95"/>
              <p:cNvSpPr>
                <a:spLocks noChangeArrowheads="1"/>
              </p:cNvSpPr>
              <p:nvPr/>
            </p:nvSpPr>
            <p:spPr bwMode="white">
              <a:xfrm rot="6373927">
                <a:off x="2071" y="2296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91" name="AutoShape 96"/>
              <p:cNvSpPr>
                <a:spLocks noChangeArrowheads="1"/>
              </p:cNvSpPr>
              <p:nvPr/>
            </p:nvSpPr>
            <p:spPr bwMode="white">
              <a:xfrm rot="6906312">
                <a:off x="2161" y="2326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sp>
        <p:nvSpPr>
          <p:cNvPr id="14" name="Line 5"/>
          <p:cNvSpPr>
            <a:spLocks noChangeShapeType="1"/>
          </p:cNvSpPr>
          <p:nvPr/>
        </p:nvSpPr>
        <p:spPr bwMode="gray">
          <a:xfrm flipV="1">
            <a:off x="2411760" y="3447457"/>
            <a:ext cx="750122" cy="113367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1142974" y="4071942"/>
            <a:ext cx="3200788" cy="1744039"/>
            <a:chOff x="2064" y="1008"/>
            <a:chExt cx="1425" cy="866"/>
          </a:xfrm>
        </p:grpSpPr>
        <p:sp>
          <p:nvSpPr>
            <p:cNvPr id="20" name="Oval 12"/>
            <p:cNvSpPr>
              <a:spLocks noChangeArrowheads="1"/>
            </p:cNvSpPr>
            <p:nvPr/>
          </p:nvSpPr>
          <p:spPr bwMode="gray">
            <a:xfrm>
              <a:off x="2064" y="1008"/>
              <a:ext cx="722" cy="727"/>
            </a:xfrm>
            <a:prstGeom prst="ellipse">
              <a:avLst/>
            </a:prstGeom>
            <a:solidFill>
              <a:srgbClr val="EAEAEA">
                <a:alpha val="50000"/>
              </a:srgbClr>
            </a:soli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2086" y="1030"/>
              <a:ext cx="680" cy="844"/>
              <a:chOff x="3975" y="1593"/>
              <a:chExt cx="931" cy="1157"/>
            </a:xfrm>
          </p:grpSpPr>
          <p:pic>
            <p:nvPicPr>
              <p:cNvPr id="34" name="Picture 14" descr="circuler_1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gray">
              <a:xfrm>
                <a:off x="3975" y="1593"/>
                <a:ext cx="925" cy="935"/>
              </a:xfrm>
              <a:prstGeom prst="rect">
                <a:avLst/>
              </a:prstGeom>
              <a:noFill/>
            </p:spPr>
          </p:pic>
          <p:sp>
            <p:nvSpPr>
              <p:cNvPr id="35" name="Oval 15"/>
              <p:cNvSpPr>
                <a:spLocks noChangeArrowheads="1"/>
              </p:cNvSpPr>
              <p:nvPr/>
            </p:nvSpPr>
            <p:spPr bwMode="gray">
              <a:xfrm>
                <a:off x="3975" y="1593"/>
                <a:ext cx="931" cy="937"/>
              </a:xfrm>
              <a:prstGeom prst="ellipse">
                <a:avLst/>
              </a:prstGeom>
              <a:solidFill>
                <a:schemeClr val="hlink">
                  <a:alpha val="50000"/>
                </a:schemeClr>
              </a:soli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pic>
            <p:nvPicPr>
              <p:cNvPr id="36" name="Picture 16" descr="light_shadow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t="14285"/>
              <a:stretch>
                <a:fillRect/>
              </a:stretch>
            </p:blipFill>
            <p:spPr bwMode="gray">
              <a:xfrm>
                <a:off x="3984" y="1632"/>
                <a:ext cx="682" cy="585"/>
              </a:xfrm>
              <a:prstGeom prst="rect">
                <a:avLst/>
              </a:prstGeom>
              <a:noFill/>
            </p:spPr>
          </p:pic>
          <p:grpSp>
            <p:nvGrpSpPr>
              <p:cNvPr id="7" name="Group 17"/>
              <p:cNvGrpSpPr>
                <a:grpSpLocks/>
              </p:cNvGrpSpPr>
              <p:nvPr/>
            </p:nvGrpSpPr>
            <p:grpSpPr bwMode="auto">
              <a:xfrm rot="-3733502" flipH="1" flipV="1">
                <a:off x="4250" y="2244"/>
                <a:ext cx="821" cy="191"/>
                <a:chOff x="2528" y="1060"/>
                <a:chExt cx="894" cy="236"/>
              </a:xfrm>
            </p:grpSpPr>
            <p:grpSp>
              <p:nvGrpSpPr>
                <p:cNvPr id="8" name="Group 18"/>
                <p:cNvGrpSpPr>
                  <a:grpSpLocks/>
                </p:cNvGrpSpPr>
                <p:nvPr/>
              </p:nvGrpSpPr>
              <p:grpSpPr bwMode="auto">
                <a:xfrm>
                  <a:off x="2528" y="1060"/>
                  <a:ext cx="742" cy="186"/>
                  <a:chOff x="1565" y="2568"/>
                  <a:chExt cx="1118" cy="279"/>
                </a:xfrm>
              </p:grpSpPr>
              <p:sp>
                <p:nvSpPr>
                  <p:cNvPr id="48" name="AutoShape 19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49" name="AutoShape 20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50" name="AutoShape 21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51" name="AutoShape 22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  <p:grpSp>
              <p:nvGrpSpPr>
                <p:cNvPr id="9" name="Group 23"/>
                <p:cNvGrpSpPr>
                  <a:grpSpLocks/>
                </p:cNvGrpSpPr>
                <p:nvPr/>
              </p:nvGrpSpPr>
              <p:grpSpPr bwMode="auto">
                <a:xfrm rot="1353540">
                  <a:off x="2680" y="1110"/>
                  <a:ext cx="742" cy="186"/>
                  <a:chOff x="1565" y="2568"/>
                  <a:chExt cx="1118" cy="279"/>
                </a:xfrm>
              </p:grpSpPr>
              <p:sp>
                <p:nvSpPr>
                  <p:cNvPr id="44" name="AutoShape 24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45" name="AutoShape 25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46" name="AutoShape 26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47" name="AutoShape 27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</p:grpSp>
        </p:grpSp>
        <p:grpSp>
          <p:nvGrpSpPr>
            <p:cNvPr id="10" name="Group 28"/>
            <p:cNvGrpSpPr>
              <a:grpSpLocks/>
            </p:cNvGrpSpPr>
            <p:nvPr/>
          </p:nvGrpSpPr>
          <p:grpSpPr bwMode="auto">
            <a:xfrm rot="-3733502" flipH="1" flipV="1">
              <a:off x="2362" y="1508"/>
              <a:ext cx="528" cy="122"/>
              <a:chOff x="2528" y="1060"/>
              <a:chExt cx="894" cy="236"/>
            </a:xfrm>
          </p:grpSpPr>
          <p:grpSp>
            <p:nvGrpSpPr>
              <p:cNvPr id="13" name="Group 29"/>
              <p:cNvGrpSpPr>
                <a:grpSpLocks/>
              </p:cNvGrpSpPr>
              <p:nvPr/>
            </p:nvGrpSpPr>
            <p:grpSpPr bwMode="auto">
              <a:xfrm>
                <a:off x="2528" y="1060"/>
                <a:ext cx="742" cy="186"/>
                <a:chOff x="1565" y="2568"/>
                <a:chExt cx="1118" cy="279"/>
              </a:xfrm>
            </p:grpSpPr>
            <p:sp>
              <p:nvSpPr>
                <p:cNvPr id="30" name="AutoShape 30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31" name="AutoShape 31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32" name="AutoShape 32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33" name="AutoShape 33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6" name="Group 34"/>
              <p:cNvGrpSpPr>
                <a:grpSpLocks/>
              </p:cNvGrpSpPr>
              <p:nvPr/>
            </p:nvGrpSpPr>
            <p:grpSpPr bwMode="auto">
              <a:xfrm rot="1353540">
                <a:off x="2680" y="1110"/>
                <a:ext cx="742" cy="186"/>
                <a:chOff x="1565" y="2568"/>
                <a:chExt cx="1118" cy="279"/>
              </a:xfrm>
            </p:grpSpPr>
            <p:sp>
              <p:nvSpPr>
                <p:cNvPr id="26" name="AutoShape 35"/>
                <p:cNvSpPr>
                  <a:spLocks noChangeArrowheads="1"/>
                </p:cNvSpPr>
                <p:nvPr/>
              </p:nvSpPr>
              <p:spPr bwMode="white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7" name="AutoShape 36"/>
                <p:cNvSpPr>
                  <a:spLocks noChangeArrowheads="1"/>
                </p:cNvSpPr>
                <p:nvPr/>
              </p:nvSpPr>
              <p:spPr bwMode="white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8" name="AutoShape 37"/>
                <p:cNvSpPr>
                  <a:spLocks noChangeArrowheads="1"/>
                </p:cNvSpPr>
                <p:nvPr/>
              </p:nvSpPr>
              <p:spPr bwMode="white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9" name="AutoShape 38"/>
                <p:cNvSpPr>
                  <a:spLocks noChangeArrowheads="1"/>
                </p:cNvSpPr>
                <p:nvPr/>
              </p:nvSpPr>
              <p:spPr bwMode="white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FFFFF">
                    <a:alpha val="3999"/>
                  </a:srgb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  <p:sp>
          <p:nvSpPr>
            <p:cNvPr id="23" name="Rectangle 39"/>
            <p:cNvSpPr>
              <a:spLocks noChangeArrowheads="1"/>
            </p:cNvSpPr>
            <p:nvPr/>
          </p:nvSpPr>
          <p:spPr bwMode="gray">
            <a:xfrm>
              <a:off x="2159" y="1141"/>
              <a:ext cx="1330" cy="59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flatTx/>
            </a:bodyPr>
            <a:lstStyle/>
            <a:p>
              <a:pPr algn="ctr"/>
              <a:endParaRPr lang="fr-FR" sz="2400" dirty="0" smtClean="0"/>
            </a:p>
            <a:p>
              <a:pPr algn="ctr"/>
              <a:r>
                <a:rPr lang="fr-FR" sz="2400" dirty="0" smtClean="0"/>
                <a:t>Business management</a:t>
              </a:r>
              <a:endParaRPr lang="ar-TN" sz="2400" b="1" dirty="0" smtClean="0">
                <a:solidFill>
                  <a:srgbClr val="000000"/>
                </a:solidFill>
              </a:endParaRPr>
            </a:p>
            <a:p>
              <a:pPr algn="ctr"/>
              <a:endParaRPr lang="en-US" sz="24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7" name="Groupe 15"/>
          <p:cNvGrpSpPr/>
          <p:nvPr/>
        </p:nvGrpSpPr>
        <p:grpSpPr>
          <a:xfrm>
            <a:off x="2514600" y="1405880"/>
            <a:ext cx="2743200" cy="2743200"/>
            <a:chOff x="2514600" y="2081198"/>
            <a:chExt cx="2743200" cy="2743200"/>
          </a:xfrm>
        </p:grpSpPr>
        <p:sp>
          <p:nvSpPr>
            <p:cNvPr id="11" name="Oval 2"/>
            <p:cNvSpPr>
              <a:spLocks noChangeArrowheads="1"/>
            </p:cNvSpPr>
            <p:nvPr/>
          </p:nvSpPr>
          <p:spPr bwMode="gray">
            <a:xfrm>
              <a:off x="2514600" y="2081198"/>
              <a:ext cx="2743200" cy="2743200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fr-FR"/>
            </a:p>
          </p:txBody>
        </p:sp>
        <p:sp>
          <p:nvSpPr>
            <p:cNvPr id="191" name="ZoneTexte 190"/>
            <p:cNvSpPr txBox="1"/>
            <p:nvPr/>
          </p:nvSpPr>
          <p:spPr>
            <a:xfrm>
              <a:off x="2714612" y="3104186"/>
              <a:ext cx="2428892" cy="1200329"/>
            </a:xfrm>
            <a:prstGeom prst="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fr-FR" sz="2400" dirty="0" smtClean="0"/>
                <a:t>Field of </a:t>
              </a:r>
              <a:r>
                <a:rPr lang="fr-FR" sz="2400" dirty="0" err="1" smtClean="0"/>
                <a:t>Economic</a:t>
              </a:r>
              <a:r>
                <a:rPr lang="fr-FR" sz="2400" dirty="0" smtClean="0"/>
                <a:t> Sciences and Management</a:t>
              </a:r>
              <a:endParaRPr lang="fr-FR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sp>
          <p:nvSpPr>
            <p:cNvPr id="254" name="ZoneTexte 253"/>
            <p:cNvSpPr txBox="1"/>
            <p:nvPr/>
          </p:nvSpPr>
          <p:spPr>
            <a:xfrm>
              <a:off x="3857620" y="2175492"/>
              <a:ext cx="571504" cy="1015663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FR" sz="6000" b="1" kern="0" dirty="0" smtClean="0">
                  <a:solidFill>
                    <a:schemeClr val="bg2"/>
                  </a:solidFill>
                  <a:latin typeface="Viner Hand ITC" pitchFamily="66" charset="0"/>
                  <a:cs typeface="Times New Roman" pitchFamily="18" charset="0"/>
                </a:rPr>
                <a:t>2</a:t>
              </a:r>
              <a:endParaRPr lang="fr-FR" sz="6000" b="1" dirty="0">
                <a:latin typeface="Viner Hand ITC" pitchFamily="66" charset="0"/>
              </a:endParaRPr>
            </a:p>
          </p:txBody>
        </p:sp>
      </p:grpSp>
      <p:sp>
        <p:nvSpPr>
          <p:cNvPr id="257" name="ZoneTexte 256"/>
          <p:cNvSpPr txBox="1"/>
          <p:nvPr/>
        </p:nvSpPr>
        <p:spPr>
          <a:xfrm>
            <a:off x="1043608" y="6049861"/>
            <a:ext cx="78070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/>
              <a:t>26 </a:t>
            </a:r>
            <a:r>
              <a:rPr lang="fr-FR" sz="2000" dirty="0" err="1" smtClean="0"/>
              <a:t>co</a:t>
            </a:r>
            <a:r>
              <a:rPr lang="fr-FR" sz="2000" dirty="0" smtClean="0"/>
              <a:t>-</a:t>
            </a:r>
            <a:r>
              <a:rPr lang="fr-FR" sz="2000" dirty="0" err="1" smtClean="0"/>
              <a:t>constructed</a:t>
            </a:r>
            <a:r>
              <a:rPr lang="fr-FR" sz="2000" dirty="0" smtClean="0"/>
              <a:t> Applied </a:t>
            </a:r>
            <a:r>
              <a:rPr lang="fr-FR" sz="2000" dirty="0" err="1" smtClean="0"/>
              <a:t>Licenses</a:t>
            </a:r>
            <a:r>
              <a:rPr lang="fr-FR" sz="2000" dirty="0" smtClean="0"/>
              <a:t> are </a:t>
            </a:r>
            <a:r>
              <a:rPr lang="fr-FR" sz="2000" dirty="0" err="1" smtClean="0"/>
              <a:t>being</a:t>
            </a:r>
            <a:r>
              <a:rPr lang="fr-FR" sz="2000" dirty="0" smtClean="0"/>
              <a:t>  </a:t>
            </a:r>
            <a:r>
              <a:rPr lang="fr-FR" sz="2000" dirty="0" err="1" smtClean="0"/>
              <a:t>ensured</a:t>
            </a:r>
            <a:r>
              <a:rPr lang="fr-FR" sz="2000" dirty="0" smtClean="0"/>
              <a:t> in </a:t>
            </a:r>
            <a:r>
              <a:rPr lang="fr-FR" sz="2000" dirty="0" err="1" smtClean="0"/>
              <a:t>some</a:t>
            </a:r>
            <a:r>
              <a:rPr lang="fr-FR" sz="2000" dirty="0" smtClean="0"/>
              <a:t> institutes </a:t>
            </a:r>
            <a:endParaRPr lang="fr-FR" sz="2000" dirty="0"/>
          </a:p>
        </p:txBody>
      </p:sp>
      <p:grpSp>
        <p:nvGrpSpPr>
          <p:cNvPr id="19" name="Groupe 16"/>
          <p:cNvGrpSpPr/>
          <p:nvPr/>
        </p:nvGrpSpPr>
        <p:grpSpPr>
          <a:xfrm>
            <a:off x="5286380" y="4143380"/>
            <a:ext cx="1809749" cy="1785949"/>
            <a:chOff x="5334016" y="4330459"/>
            <a:chExt cx="1361081" cy="1370013"/>
          </a:xfrm>
        </p:grpSpPr>
        <p:grpSp>
          <p:nvGrpSpPr>
            <p:cNvPr id="21" name="Group 98"/>
            <p:cNvGrpSpPr>
              <a:grpSpLocks/>
            </p:cNvGrpSpPr>
            <p:nvPr/>
          </p:nvGrpSpPr>
          <p:grpSpPr bwMode="auto">
            <a:xfrm>
              <a:off x="5334016" y="4330459"/>
              <a:ext cx="1146175" cy="1370013"/>
              <a:chOff x="2064" y="1008"/>
              <a:chExt cx="722" cy="863"/>
            </a:xfrm>
          </p:grpSpPr>
          <p:sp>
            <p:nvSpPr>
              <p:cNvPr id="193" name="Oval 99"/>
              <p:cNvSpPr>
                <a:spLocks noChangeArrowheads="1"/>
              </p:cNvSpPr>
              <p:nvPr/>
            </p:nvSpPr>
            <p:spPr bwMode="gray">
              <a:xfrm>
                <a:off x="2064" y="1008"/>
                <a:ext cx="722" cy="727"/>
              </a:xfrm>
              <a:prstGeom prst="ellipse">
                <a:avLst/>
              </a:prstGeom>
              <a:solidFill>
                <a:srgbClr val="EAEAEA">
                  <a:alpha val="50000"/>
                </a:srgbClr>
              </a:soli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grpSp>
            <p:nvGrpSpPr>
              <p:cNvPr id="22" name="Group 100"/>
              <p:cNvGrpSpPr>
                <a:grpSpLocks/>
              </p:cNvGrpSpPr>
              <p:nvPr/>
            </p:nvGrpSpPr>
            <p:grpSpPr bwMode="auto">
              <a:xfrm>
                <a:off x="2086" y="1030"/>
                <a:ext cx="680" cy="841"/>
                <a:chOff x="3975" y="1593"/>
                <a:chExt cx="931" cy="1154"/>
              </a:xfrm>
            </p:grpSpPr>
            <p:pic>
              <p:nvPicPr>
                <p:cNvPr id="207" name="Picture 101" descr="circuler_1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gray">
                <a:xfrm>
                  <a:off x="3975" y="1593"/>
                  <a:ext cx="925" cy="935"/>
                </a:xfrm>
                <a:prstGeom prst="rect">
                  <a:avLst/>
                </a:prstGeom>
                <a:noFill/>
              </p:spPr>
            </p:pic>
            <p:sp>
              <p:nvSpPr>
                <p:cNvPr id="208" name="Oval 102"/>
                <p:cNvSpPr>
                  <a:spLocks noChangeArrowheads="1"/>
                </p:cNvSpPr>
                <p:nvPr/>
              </p:nvSpPr>
              <p:spPr bwMode="gray">
                <a:xfrm>
                  <a:off x="3975" y="1593"/>
                  <a:ext cx="931" cy="937"/>
                </a:xfrm>
                <a:prstGeom prst="ellipse">
                  <a:avLst/>
                </a:prstGeom>
                <a:ln>
                  <a:noFill/>
                  <a:headEnd/>
                  <a:tailEnd/>
                </a:ln>
              </p:spPr>
              <p:style>
                <a:lnRef idx="2">
                  <a:schemeClr val="accent2">
                    <a:shade val="50000"/>
                  </a:schemeClr>
                </a:lnRef>
                <a:fillRef idx="1">
                  <a:schemeClr val="accent2"/>
                </a:fillRef>
                <a:effectRef idx="0">
                  <a:schemeClr val="accent2"/>
                </a:effectRef>
                <a:fontRef idx="minor">
                  <a:schemeClr val="lt1"/>
                </a:fontRef>
              </p:style>
              <p:txBody>
                <a:bodyPr wrap="none" anchor="ctr"/>
                <a:lstStyle/>
                <a:p>
                  <a:endParaRPr lang="fr-FR"/>
                </a:p>
              </p:txBody>
            </p:sp>
            <p:pic>
              <p:nvPicPr>
                <p:cNvPr id="209" name="Picture 103" descr="light_shadow1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 t="14285"/>
                <a:stretch>
                  <a:fillRect/>
                </a:stretch>
              </p:blipFill>
              <p:spPr bwMode="gray">
                <a:xfrm>
                  <a:off x="3984" y="1632"/>
                  <a:ext cx="682" cy="585"/>
                </a:xfrm>
                <a:prstGeom prst="rect">
                  <a:avLst/>
                </a:prstGeom>
                <a:noFill/>
              </p:spPr>
            </p:pic>
            <p:grpSp>
              <p:nvGrpSpPr>
                <p:cNvPr id="24" name="Group 104"/>
                <p:cNvGrpSpPr>
                  <a:grpSpLocks/>
                </p:cNvGrpSpPr>
                <p:nvPr/>
              </p:nvGrpSpPr>
              <p:grpSpPr bwMode="auto">
                <a:xfrm rot="-3733502" flipH="1" flipV="1">
                  <a:off x="4252" y="2241"/>
                  <a:ext cx="821" cy="191"/>
                  <a:chOff x="2527" y="1060"/>
                  <a:chExt cx="895" cy="236"/>
                </a:xfrm>
              </p:grpSpPr>
              <p:grpSp>
                <p:nvGrpSpPr>
                  <p:cNvPr id="25" name="Group 105"/>
                  <p:cNvGrpSpPr>
                    <a:grpSpLocks/>
                  </p:cNvGrpSpPr>
                  <p:nvPr/>
                </p:nvGrpSpPr>
                <p:grpSpPr bwMode="auto">
                  <a:xfrm>
                    <a:off x="2527" y="1060"/>
                    <a:ext cx="742" cy="186"/>
                    <a:chOff x="1565" y="2568"/>
                    <a:chExt cx="1118" cy="279"/>
                  </a:xfrm>
                </p:grpSpPr>
                <p:sp>
                  <p:nvSpPr>
                    <p:cNvPr id="217" name="AutoShape 106"/>
                    <p:cNvSpPr>
                      <a:spLocks noChangeArrowheads="1"/>
                    </p:cNvSpPr>
                    <p:nvPr/>
                  </p:nvSpPr>
                  <p:spPr bwMode="white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fr-FR"/>
                    </a:p>
                  </p:txBody>
                </p:sp>
                <p:sp>
                  <p:nvSpPr>
                    <p:cNvPr id="218" name="AutoShape 107"/>
                    <p:cNvSpPr>
                      <a:spLocks noChangeArrowheads="1"/>
                    </p:cNvSpPr>
                    <p:nvPr/>
                  </p:nvSpPr>
                  <p:spPr bwMode="white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fr-FR"/>
                    </a:p>
                  </p:txBody>
                </p:sp>
                <p:sp>
                  <p:nvSpPr>
                    <p:cNvPr id="219" name="AutoShape 108"/>
                    <p:cNvSpPr>
                      <a:spLocks noChangeArrowheads="1"/>
                    </p:cNvSpPr>
                    <p:nvPr/>
                  </p:nvSpPr>
                  <p:spPr bwMode="white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fr-FR"/>
                    </a:p>
                  </p:txBody>
                </p:sp>
                <p:sp>
                  <p:nvSpPr>
                    <p:cNvPr id="220" name="AutoShape 109"/>
                    <p:cNvSpPr>
                      <a:spLocks noChangeArrowheads="1"/>
                    </p:cNvSpPr>
                    <p:nvPr/>
                  </p:nvSpPr>
                  <p:spPr bwMode="white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fr-FR"/>
                    </a:p>
                  </p:txBody>
                </p:sp>
              </p:grpSp>
              <p:grpSp>
                <p:nvGrpSpPr>
                  <p:cNvPr id="224" name="Group 110"/>
                  <p:cNvGrpSpPr>
                    <a:grpSpLocks/>
                  </p:cNvGrpSpPr>
                  <p:nvPr/>
                </p:nvGrpSpPr>
                <p:grpSpPr bwMode="auto">
                  <a:xfrm rot="1353540">
                    <a:off x="2680" y="1110"/>
                    <a:ext cx="742" cy="186"/>
                    <a:chOff x="1565" y="2568"/>
                    <a:chExt cx="1118" cy="279"/>
                  </a:xfrm>
                </p:grpSpPr>
                <p:sp>
                  <p:nvSpPr>
                    <p:cNvPr id="213" name="AutoShape 111"/>
                    <p:cNvSpPr>
                      <a:spLocks noChangeArrowheads="1"/>
                    </p:cNvSpPr>
                    <p:nvPr/>
                  </p:nvSpPr>
                  <p:spPr bwMode="white">
                    <a:xfrm rot="5263130">
                      <a:off x="1859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fr-FR"/>
                    </a:p>
                  </p:txBody>
                </p:sp>
                <p:sp>
                  <p:nvSpPr>
                    <p:cNvPr id="214" name="AutoShape 112"/>
                    <p:cNvSpPr>
                      <a:spLocks noChangeArrowheads="1"/>
                    </p:cNvSpPr>
                    <p:nvPr/>
                  </p:nvSpPr>
                  <p:spPr bwMode="white">
                    <a:xfrm rot="6078281">
                      <a:off x="1995" y="2274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fr-FR"/>
                    </a:p>
                  </p:txBody>
                </p:sp>
                <p:sp>
                  <p:nvSpPr>
                    <p:cNvPr id="215" name="AutoShape 113"/>
                    <p:cNvSpPr>
                      <a:spLocks noChangeArrowheads="1"/>
                    </p:cNvSpPr>
                    <p:nvPr/>
                  </p:nvSpPr>
                  <p:spPr bwMode="white">
                    <a:xfrm rot="6373927">
                      <a:off x="2071" y="229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fr-FR"/>
                    </a:p>
                  </p:txBody>
                </p:sp>
                <p:sp>
                  <p:nvSpPr>
                    <p:cNvPr id="216" name="AutoShape 114"/>
                    <p:cNvSpPr>
                      <a:spLocks noChangeArrowheads="1"/>
                    </p:cNvSpPr>
                    <p:nvPr/>
                  </p:nvSpPr>
                  <p:spPr bwMode="white">
                    <a:xfrm rot="6906312">
                      <a:off x="2161" y="2326"/>
                      <a:ext cx="227" cy="816"/>
                    </a:xfrm>
                    <a:prstGeom prst="moon">
                      <a:avLst>
                        <a:gd name="adj" fmla="val 49773"/>
                      </a:avLst>
                    </a:prstGeom>
                    <a:solidFill>
                      <a:srgbClr val="FFFFFF">
                        <a:alpha val="3999"/>
                      </a:srgbClr>
                    </a:solidFill>
                    <a:ln w="9525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fr-FR"/>
                    </a:p>
                  </p:txBody>
                </p:sp>
              </p:grpSp>
            </p:grpSp>
          </p:grpSp>
          <p:grpSp>
            <p:nvGrpSpPr>
              <p:cNvPr id="225" name="Group 115"/>
              <p:cNvGrpSpPr>
                <a:grpSpLocks/>
              </p:cNvGrpSpPr>
              <p:nvPr/>
            </p:nvGrpSpPr>
            <p:grpSpPr bwMode="auto">
              <a:xfrm rot="-3733502" flipH="1" flipV="1">
                <a:off x="2363" y="1506"/>
                <a:ext cx="528" cy="122"/>
                <a:chOff x="2527" y="1060"/>
                <a:chExt cx="895" cy="236"/>
              </a:xfrm>
            </p:grpSpPr>
            <p:grpSp>
              <p:nvGrpSpPr>
                <p:cNvPr id="226" name="Group 116"/>
                <p:cNvGrpSpPr>
                  <a:grpSpLocks/>
                </p:cNvGrpSpPr>
                <p:nvPr/>
              </p:nvGrpSpPr>
              <p:grpSpPr bwMode="auto">
                <a:xfrm>
                  <a:off x="2527" y="1060"/>
                  <a:ext cx="742" cy="186"/>
                  <a:chOff x="1565" y="2568"/>
                  <a:chExt cx="1118" cy="279"/>
                </a:xfrm>
              </p:grpSpPr>
              <p:sp>
                <p:nvSpPr>
                  <p:cNvPr id="203" name="AutoShape 117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04" name="AutoShape 118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05" name="AutoShape 119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06" name="AutoShape 120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  <p:grpSp>
              <p:nvGrpSpPr>
                <p:cNvPr id="227" name="Group 121"/>
                <p:cNvGrpSpPr>
                  <a:grpSpLocks/>
                </p:cNvGrpSpPr>
                <p:nvPr/>
              </p:nvGrpSpPr>
              <p:grpSpPr bwMode="auto">
                <a:xfrm rot="1353540">
                  <a:off x="2680" y="1110"/>
                  <a:ext cx="742" cy="186"/>
                  <a:chOff x="1565" y="2568"/>
                  <a:chExt cx="1118" cy="279"/>
                </a:xfrm>
              </p:grpSpPr>
              <p:sp>
                <p:nvSpPr>
                  <p:cNvPr id="199" name="AutoShape 122"/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00" name="AutoShape 123"/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01" name="AutoShape 124"/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  <p:sp>
                <p:nvSpPr>
                  <p:cNvPr id="202" name="AutoShape 125"/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99"/>
                    </a:srgbClr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fr-FR"/>
                  </a:p>
                </p:txBody>
              </p:sp>
            </p:grpSp>
          </p:grpSp>
        </p:grpSp>
        <p:sp>
          <p:nvSpPr>
            <p:cNvPr id="85" name="Rectangle 97"/>
            <p:cNvSpPr>
              <a:spLocks noChangeArrowheads="1"/>
            </p:cNvSpPr>
            <p:nvPr/>
          </p:nvSpPr>
          <p:spPr bwMode="gray">
            <a:xfrm>
              <a:off x="5508101" y="4659262"/>
              <a:ext cx="1186996" cy="6313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  <a:flatTx/>
            </a:bodyPr>
            <a:lstStyle/>
            <a:p>
              <a:r>
                <a:rPr lang="fr-FR" sz="2400" dirty="0" smtClean="0"/>
                <a:t>Marketing</a:t>
              </a:r>
            </a:p>
            <a:p>
              <a:endParaRPr lang="en-US" sz="2400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420813" y="0"/>
            <a:ext cx="6302375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sz="3200" b="1" dirty="0" smtClean="0"/>
              <a:t>L.M.D  System  </a:t>
            </a:r>
            <a:r>
              <a:rPr lang="fr-FR" sz="3200" b="1" dirty="0" err="1" smtClean="0"/>
              <a:t>within</a:t>
            </a:r>
            <a:r>
              <a:rPr lang="fr-FR" sz="3200" b="1" dirty="0" smtClean="0"/>
              <a:t> The Higher Institutes of </a:t>
            </a:r>
            <a:r>
              <a:rPr lang="fr-FR" sz="3200" b="1" dirty="0" err="1" smtClean="0"/>
              <a:t>Technological</a:t>
            </a:r>
            <a:r>
              <a:rPr lang="fr-FR" sz="3200" b="1" dirty="0" smtClean="0"/>
              <a:t> </a:t>
            </a:r>
            <a:r>
              <a:rPr lang="fr-FR" sz="3200" b="1" dirty="0" err="1" smtClean="0"/>
              <a:t>Studies</a:t>
            </a:r>
            <a:endParaRPr lang="en-US" sz="32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669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3200" b="1" dirty="0" smtClean="0">
                <a:solidFill>
                  <a:schemeClr val="bg1"/>
                </a:solidFill>
              </a:rPr>
              <a:t>Sub-</a:t>
            </a:r>
            <a:r>
              <a:rPr lang="fr-FR" sz="3200" b="1" dirty="0" err="1" smtClean="0">
                <a:solidFill>
                  <a:schemeClr val="bg1"/>
                </a:solidFill>
              </a:rPr>
              <a:t>Department</a:t>
            </a:r>
            <a:r>
              <a:rPr lang="fr-FR" sz="3200" b="1" dirty="0" smtClean="0">
                <a:solidFill>
                  <a:schemeClr val="bg1"/>
                </a:solidFill>
              </a:rPr>
              <a:t> of Planning and Equipment:</a:t>
            </a:r>
            <a:br>
              <a:rPr lang="fr-FR" sz="3200" b="1" dirty="0" smtClean="0">
                <a:solidFill>
                  <a:schemeClr val="bg1"/>
                </a:solidFill>
              </a:rPr>
            </a:br>
            <a:r>
              <a:rPr kumimoji="0" lang="ar-TN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</a:rPr>
              <a:t> 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</a:endParaRPr>
          </a:p>
          <a:p>
            <a:r>
              <a:rPr lang="fr-FR" sz="2400" dirty="0" smtClean="0">
                <a:solidFill>
                  <a:schemeClr val="bg1"/>
                </a:solidFill>
              </a:rPr>
              <a:t>This </a:t>
            </a:r>
            <a:r>
              <a:rPr lang="fr-FR" sz="2400" dirty="0" err="1" smtClean="0">
                <a:solidFill>
                  <a:schemeClr val="bg1"/>
                </a:solidFill>
              </a:rPr>
              <a:t>department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is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concerned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with</a:t>
            </a:r>
            <a:r>
              <a:rPr lang="fr-FR" sz="2400" dirty="0" smtClean="0">
                <a:solidFill>
                  <a:schemeClr val="bg1"/>
                </a:solidFill>
              </a:rPr>
              <a:t> the second part  of the budget of the </a:t>
            </a:r>
            <a:r>
              <a:rPr lang="fr-FR" sz="2400" dirty="0" err="1" smtClean="0">
                <a:solidFill>
                  <a:schemeClr val="bg1"/>
                </a:solidFill>
              </a:rPr>
              <a:t>Ministry</a:t>
            </a:r>
            <a:r>
              <a:rPr lang="fr-FR" sz="2400" dirty="0" smtClean="0">
                <a:solidFill>
                  <a:schemeClr val="bg1"/>
                </a:solidFill>
              </a:rPr>
              <a:t> of Higher Education and </a:t>
            </a:r>
            <a:r>
              <a:rPr lang="fr-FR" sz="2400" dirty="0" err="1" smtClean="0">
                <a:solidFill>
                  <a:schemeClr val="bg1"/>
                </a:solidFill>
              </a:rPr>
              <a:t>Scientific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Research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aimed</a:t>
            </a:r>
            <a:r>
              <a:rPr lang="fr-FR" sz="2400" dirty="0" smtClean="0">
                <a:solidFill>
                  <a:schemeClr val="bg1"/>
                </a:solidFill>
              </a:rPr>
              <a:t> for  Higher Institutes of </a:t>
            </a:r>
            <a:r>
              <a:rPr lang="fr-FR" sz="2400" dirty="0" err="1" smtClean="0">
                <a:solidFill>
                  <a:schemeClr val="bg1"/>
                </a:solidFill>
              </a:rPr>
              <a:t>Technological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Studies</a:t>
            </a:r>
            <a:r>
              <a:rPr lang="fr-FR" sz="2400" dirty="0" smtClean="0">
                <a:solidFill>
                  <a:schemeClr val="bg1"/>
                </a:solidFill>
              </a:rPr>
              <a:t>.</a:t>
            </a:r>
            <a:br>
              <a:rPr lang="fr-FR" sz="2400" dirty="0" smtClean="0">
                <a:solidFill>
                  <a:schemeClr val="bg1"/>
                </a:solidFill>
              </a:rPr>
            </a:br>
            <a:r>
              <a:rPr lang="fr-FR" sz="2400" dirty="0" smtClean="0">
                <a:solidFill>
                  <a:schemeClr val="bg1"/>
                </a:solidFill>
              </a:rPr>
              <a:t>A - Equipment </a:t>
            </a:r>
            <a:r>
              <a:rPr lang="fr-FR" sz="2400" dirty="0" err="1" smtClean="0">
                <a:solidFill>
                  <a:schemeClr val="bg1"/>
                </a:solidFill>
              </a:rPr>
              <a:t>is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divided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into</a:t>
            </a:r>
            <a:r>
              <a:rPr lang="fr-FR" sz="2400" dirty="0" smtClean="0">
                <a:solidFill>
                  <a:schemeClr val="bg1"/>
                </a:solidFill>
              </a:rPr>
              <a:t> :</a:t>
            </a:r>
          </a:p>
          <a:p>
            <a:r>
              <a:rPr lang="fr-FR" sz="2400" dirty="0" smtClean="0">
                <a:solidFill>
                  <a:schemeClr val="bg1"/>
                </a:solidFill>
              </a:rPr>
              <a:t>-</a:t>
            </a:r>
            <a:r>
              <a:rPr lang="fr-FR" sz="2400" dirty="0" err="1" smtClean="0">
                <a:solidFill>
                  <a:schemeClr val="bg1"/>
                </a:solidFill>
              </a:rPr>
              <a:t>Furniture</a:t>
            </a:r>
            <a:r>
              <a:rPr lang="fr-FR" sz="2400" dirty="0" smtClean="0">
                <a:solidFill>
                  <a:schemeClr val="bg1"/>
                </a:solidFill>
              </a:rPr>
              <a:t/>
            </a:r>
            <a:br>
              <a:rPr lang="fr-FR" sz="2400" dirty="0" smtClean="0">
                <a:solidFill>
                  <a:schemeClr val="bg1"/>
                </a:solidFill>
              </a:rPr>
            </a:br>
            <a:r>
              <a:rPr lang="fr-FR" sz="2400" dirty="0" smtClean="0">
                <a:solidFill>
                  <a:schemeClr val="bg1"/>
                </a:solidFill>
              </a:rPr>
              <a:t>- audio and </a:t>
            </a:r>
            <a:r>
              <a:rPr lang="fr-FR" sz="2400" dirty="0" err="1" smtClean="0">
                <a:solidFill>
                  <a:schemeClr val="bg1"/>
                </a:solidFill>
              </a:rPr>
              <a:t>visual</a:t>
            </a:r>
            <a:r>
              <a:rPr lang="fr-FR" sz="2400" dirty="0" smtClean="0">
                <a:solidFill>
                  <a:schemeClr val="bg1"/>
                </a:solidFill>
              </a:rPr>
              <a:t> media Equipment</a:t>
            </a:r>
            <a:br>
              <a:rPr lang="fr-FR" sz="2400" dirty="0" smtClean="0">
                <a:solidFill>
                  <a:schemeClr val="bg1"/>
                </a:solidFill>
              </a:rPr>
            </a:br>
            <a:r>
              <a:rPr lang="fr-FR" sz="2400" dirty="0" smtClean="0">
                <a:solidFill>
                  <a:schemeClr val="bg1"/>
                </a:solidFill>
              </a:rPr>
              <a:t>-</a:t>
            </a:r>
            <a:r>
              <a:rPr lang="fr-FR" sz="2400" dirty="0" err="1" smtClean="0">
                <a:solidFill>
                  <a:schemeClr val="bg1"/>
                </a:solidFill>
              </a:rPr>
              <a:t>Pedagogical</a:t>
            </a:r>
            <a:r>
              <a:rPr lang="fr-FR" sz="2400" dirty="0" smtClean="0">
                <a:solidFill>
                  <a:schemeClr val="bg1"/>
                </a:solidFill>
              </a:rPr>
              <a:t>  and </a:t>
            </a:r>
            <a:r>
              <a:rPr lang="fr-FR" sz="2400" dirty="0" err="1" smtClean="0">
                <a:solidFill>
                  <a:schemeClr val="bg1"/>
                </a:solidFill>
              </a:rPr>
              <a:t>scientific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equipment</a:t>
            </a:r>
            <a:r>
              <a:rPr lang="fr-FR" sz="2400" dirty="0" smtClean="0">
                <a:solidFill>
                  <a:schemeClr val="bg1"/>
                </a:solidFill>
              </a:rPr>
              <a:t/>
            </a:r>
            <a:br>
              <a:rPr lang="fr-FR" sz="2400" dirty="0" smtClean="0">
                <a:solidFill>
                  <a:schemeClr val="bg1"/>
                </a:solidFill>
              </a:rPr>
            </a:br>
            <a:endParaRPr lang="fr-FR" sz="2400" dirty="0" smtClean="0">
              <a:solidFill>
                <a:schemeClr val="bg1"/>
              </a:solidFill>
            </a:endParaRPr>
          </a:p>
          <a:p>
            <a:r>
              <a:rPr lang="fr-FR" sz="2400" dirty="0" smtClean="0">
                <a:solidFill>
                  <a:schemeClr val="bg1"/>
                </a:solidFill>
              </a:rPr>
              <a:t>B-  </a:t>
            </a:r>
            <a:r>
              <a:rPr lang="fr-FR" sz="2400" dirty="0" err="1" smtClean="0">
                <a:solidFill>
                  <a:schemeClr val="bg1"/>
                </a:solidFill>
              </a:rPr>
              <a:t>Procedures</a:t>
            </a:r>
            <a:r>
              <a:rPr lang="fr-FR" sz="2400" dirty="0" smtClean="0">
                <a:solidFill>
                  <a:schemeClr val="bg1"/>
                </a:solidFill>
              </a:rPr>
              <a:t>:</a:t>
            </a:r>
            <a:br>
              <a:rPr lang="fr-FR" sz="2400" dirty="0" smtClean="0">
                <a:solidFill>
                  <a:schemeClr val="bg1"/>
                </a:solidFill>
              </a:rPr>
            </a:br>
            <a:r>
              <a:rPr lang="fr-FR" sz="2400" b="1" dirty="0" smtClean="0">
                <a:solidFill>
                  <a:schemeClr val="bg1"/>
                </a:solidFill>
              </a:rPr>
              <a:t>.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collecting</a:t>
            </a:r>
            <a:r>
              <a:rPr lang="fr-FR" sz="2400" dirty="0" smtClean="0">
                <a:solidFill>
                  <a:schemeClr val="bg1"/>
                </a:solidFill>
              </a:rPr>
              <a:t> of  Institutes </a:t>
            </a:r>
            <a:r>
              <a:rPr lang="fr-FR" sz="2400" dirty="0" err="1" smtClean="0">
                <a:solidFill>
                  <a:schemeClr val="bg1"/>
                </a:solidFill>
              </a:rPr>
              <a:t>needs</a:t>
            </a:r>
            <a:r>
              <a:rPr lang="fr-FR" sz="2400" dirty="0" smtClean="0">
                <a:solidFill>
                  <a:schemeClr val="bg1"/>
                </a:solidFill>
              </a:rPr>
              <a:t>.</a:t>
            </a:r>
            <a:br>
              <a:rPr lang="fr-FR" sz="2400" dirty="0" smtClean="0">
                <a:solidFill>
                  <a:schemeClr val="bg1"/>
                </a:solidFill>
              </a:rPr>
            </a:br>
            <a:r>
              <a:rPr lang="fr-FR" sz="2400" b="1" dirty="0" smtClean="0">
                <a:solidFill>
                  <a:schemeClr val="bg1"/>
                </a:solidFill>
              </a:rPr>
              <a:t>.</a:t>
            </a:r>
            <a:r>
              <a:rPr lang="fr-FR" sz="2400" dirty="0" err="1" smtClean="0">
                <a:solidFill>
                  <a:schemeClr val="bg1"/>
                </a:solidFill>
              </a:rPr>
              <a:t>Determining</a:t>
            </a:r>
            <a:r>
              <a:rPr lang="fr-FR" sz="2400" dirty="0" smtClean="0">
                <a:solidFill>
                  <a:schemeClr val="bg1"/>
                </a:solidFill>
              </a:rPr>
              <a:t> the </a:t>
            </a:r>
            <a:r>
              <a:rPr lang="fr-FR" sz="2400" dirty="0" err="1" smtClean="0">
                <a:solidFill>
                  <a:schemeClr val="bg1"/>
                </a:solidFill>
              </a:rPr>
              <a:t>annual</a:t>
            </a:r>
            <a:r>
              <a:rPr lang="fr-FR" sz="2400" dirty="0" smtClean="0">
                <a:solidFill>
                  <a:schemeClr val="bg1"/>
                </a:solidFill>
              </a:rPr>
              <a:t>   budget for </a:t>
            </a:r>
            <a:r>
              <a:rPr lang="fr-FR" sz="2400" dirty="0" err="1" smtClean="0">
                <a:solidFill>
                  <a:schemeClr val="bg1"/>
                </a:solidFill>
              </a:rPr>
              <a:t>each</a:t>
            </a:r>
            <a:r>
              <a:rPr lang="fr-FR" sz="2400" dirty="0" smtClean="0">
                <a:solidFill>
                  <a:schemeClr val="bg1"/>
                </a:solidFill>
              </a:rPr>
              <a:t>  Institute </a:t>
            </a:r>
            <a:r>
              <a:rPr lang="fr-FR" sz="2400" dirty="0" err="1" smtClean="0">
                <a:solidFill>
                  <a:schemeClr val="bg1"/>
                </a:solidFill>
              </a:rPr>
              <a:t>within</a:t>
            </a:r>
            <a:r>
              <a:rPr lang="fr-FR" sz="2400" dirty="0" smtClean="0">
                <a:solidFill>
                  <a:schemeClr val="bg1"/>
                </a:solidFill>
              </a:rPr>
              <a:t> the </a:t>
            </a:r>
            <a:r>
              <a:rPr lang="fr-FR" sz="2400" dirty="0" err="1" smtClean="0">
                <a:solidFill>
                  <a:schemeClr val="bg1"/>
                </a:solidFill>
              </a:rPr>
              <a:t>Ministry's</a:t>
            </a:r>
            <a:r>
              <a:rPr lang="fr-FR" sz="2400" dirty="0" smtClean="0">
                <a:solidFill>
                  <a:schemeClr val="bg1"/>
                </a:solidFill>
              </a:rPr>
              <a:t> budget.</a:t>
            </a:r>
            <a:br>
              <a:rPr lang="fr-FR" sz="2400" dirty="0" smtClean="0">
                <a:solidFill>
                  <a:schemeClr val="bg1"/>
                </a:solidFill>
              </a:rPr>
            </a:br>
            <a:r>
              <a:rPr lang="fr-FR" sz="2400" dirty="0" smtClean="0">
                <a:solidFill>
                  <a:schemeClr val="bg1"/>
                </a:solidFill>
              </a:rPr>
              <a:t>.</a:t>
            </a:r>
            <a:r>
              <a:rPr lang="fr-FR" sz="2400" dirty="0" err="1" smtClean="0">
                <a:solidFill>
                  <a:schemeClr val="bg1"/>
                </a:solidFill>
              </a:rPr>
              <a:t>Completing</a:t>
            </a:r>
            <a:r>
              <a:rPr lang="fr-FR" sz="2400" dirty="0" smtClean="0">
                <a:solidFill>
                  <a:schemeClr val="bg1"/>
                </a:solidFill>
              </a:rPr>
              <a:t> and </a:t>
            </a:r>
            <a:r>
              <a:rPr lang="fr-FR" sz="2400" dirty="0" err="1" smtClean="0">
                <a:solidFill>
                  <a:schemeClr val="bg1"/>
                </a:solidFill>
              </a:rPr>
              <a:t>sorting</a:t>
            </a:r>
            <a:r>
              <a:rPr lang="fr-FR" sz="2400" dirty="0" smtClean="0">
                <a:solidFill>
                  <a:schemeClr val="bg1"/>
                </a:solidFill>
              </a:rPr>
              <a:t> out  of tenders and </a:t>
            </a:r>
            <a:r>
              <a:rPr lang="fr-FR" sz="2400" dirty="0" err="1" smtClean="0">
                <a:solidFill>
                  <a:schemeClr val="bg1"/>
                </a:solidFill>
              </a:rPr>
              <a:t>then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assigning</a:t>
            </a:r>
            <a:r>
              <a:rPr lang="fr-FR" sz="2400" dirty="0" smtClean="0">
                <a:solidFill>
                  <a:schemeClr val="bg1"/>
                </a:solidFill>
              </a:rPr>
              <a:t>  of  transactions and </a:t>
            </a:r>
            <a:r>
              <a:rPr lang="fr-FR" sz="2400" dirty="0" err="1" smtClean="0">
                <a:solidFill>
                  <a:schemeClr val="bg1"/>
                </a:solidFill>
              </a:rPr>
              <a:t>follow</a:t>
            </a:r>
            <a:r>
              <a:rPr lang="fr-FR" sz="2400" dirty="0" smtClean="0">
                <a:solidFill>
                  <a:schemeClr val="bg1"/>
                </a:solidFill>
              </a:rPr>
              <a:t>-up ; </a:t>
            </a:r>
            <a:r>
              <a:rPr lang="fr-FR" sz="2400" dirty="0" err="1" smtClean="0">
                <a:solidFill>
                  <a:schemeClr val="bg1"/>
                </a:solidFill>
              </a:rPr>
              <a:t>suppliers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payment</a:t>
            </a:r>
            <a:r>
              <a:rPr lang="fr-FR" sz="2400" dirty="0" smtClean="0">
                <a:solidFill>
                  <a:schemeClr val="bg1"/>
                </a:solidFill>
              </a:rPr>
              <a:t>  and </a:t>
            </a:r>
            <a:r>
              <a:rPr lang="fr-FR" sz="2400" dirty="0" err="1" smtClean="0">
                <a:solidFill>
                  <a:schemeClr val="bg1"/>
                </a:solidFill>
              </a:rPr>
              <a:t>follow</a:t>
            </a:r>
            <a:r>
              <a:rPr lang="fr-FR" sz="2400" dirty="0" smtClean="0">
                <a:solidFill>
                  <a:schemeClr val="bg1"/>
                </a:solidFill>
              </a:rPr>
              <a:t>-up of  </a:t>
            </a:r>
            <a:r>
              <a:rPr lang="fr-FR" sz="2400" dirty="0" err="1" smtClean="0">
                <a:solidFill>
                  <a:schemeClr val="bg1"/>
                </a:solidFill>
              </a:rPr>
              <a:t>equipment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work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during</a:t>
            </a:r>
            <a:r>
              <a:rPr lang="fr-FR" sz="2400" dirty="0" smtClean="0">
                <a:solidFill>
                  <a:schemeClr val="bg1"/>
                </a:solidFill>
              </a:rPr>
              <a:t> the </a:t>
            </a:r>
            <a:r>
              <a:rPr lang="fr-FR" sz="2400" dirty="0" err="1" smtClean="0">
                <a:solidFill>
                  <a:schemeClr val="bg1"/>
                </a:solidFill>
              </a:rPr>
              <a:t>warranty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 err="1" smtClean="0">
                <a:solidFill>
                  <a:schemeClr val="bg1"/>
                </a:solidFill>
              </a:rPr>
              <a:t>period</a:t>
            </a:r>
            <a:r>
              <a:rPr lang="fr-FR" sz="2400" dirty="0" smtClean="0">
                <a:solidFill>
                  <a:schemeClr val="bg1"/>
                </a:solidFill>
              </a:rPr>
              <a:t> and </a:t>
            </a:r>
            <a:r>
              <a:rPr lang="fr-FR" sz="2400" dirty="0" err="1" smtClean="0">
                <a:solidFill>
                  <a:schemeClr val="bg1"/>
                </a:solidFill>
              </a:rPr>
              <a:t>then</a:t>
            </a:r>
            <a:r>
              <a:rPr lang="fr-FR" sz="2400" dirty="0" smtClean="0">
                <a:solidFill>
                  <a:schemeClr val="bg1"/>
                </a:solidFill>
              </a:rPr>
              <a:t> file the final </a:t>
            </a:r>
            <a:r>
              <a:rPr lang="fr-FR" sz="2400" dirty="0" err="1" smtClean="0">
                <a:solidFill>
                  <a:schemeClr val="bg1"/>
                </a:solidFill>
              </a:rPr>
              <a:t>seal</a:t>
            </a:r>
            <a:r>
              <a:rPr lang="fr-FR" sz="2400" dirty="0" smtClean="0">
                <a:solidFill>
                  <a:schemeClr val="bg1"/>
                </a:solidFill>
              </a:rPr>
              <a:t>.</a:t>
            </a:r>
            <a:endParaRPr lang="fr-F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200" dirty="0" smtClean="0">
                <a:solidFill>
                  <a:schemeClr val="bg1"/>
                </a:solidFill>
              </a:rPr>
              <a:t> Source of </a:t>
            </a:r>
            <a:r>
              <a:rPr lang="fr-FR" sz="3200" dirty="0" err="1" smtClean="0">
                <a:solidFill>
                  <a:schemeClr val="bg1"/>
                </a:solidFill>
              </a:rPr>
              <a:t>Funding</a:t>
            </a: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 I </a:t>
            </a:r>
            <a:r>
              <a:rPr lang="fr-FR" sz="3200" dirty="0" err="1" smtClean="0">
                <a:solidFill>
                  <a:schemeClr val="bg1"/>
                </a:solidFill>
              </a:rPr>
              <a:t>External</a:t>
            </a:r>
            <a:r>
              <a:rPr lang="fr-FR" sz="3200" dirty="0" smtClean="0">
                <a:solidFill>
                  <a:schemeClr val="bg1"/>
                </a:solidFill>
              </a:rPr>
              <a:t> </a:t>
            </a:r>
            <a:r>
              <a:rPr lang="fr-FR" sz="3200" dirty="0" err="1" smtClean="0">
                <a:solidFill>
                  <a:schemeClr val="bg1"/>
                </a:solidFill>
              </a:rPr>
              <a:t>funding</a:t>
            </a:r>
            <a:endParaRPr lang="fr-FR" sz="2000" dirty="0" smtClean="0">
              <a:solidFill>
                <a:schemeClr val="bg1"/>
              </a:solidFill>
              <a:latin typeface="Arial" pitchFamily="34" charset="0"/>
            </a:endParaRPr>
          </a:p>
          <a:p>
            <a:r>
              <a:rPr lang="fr-FR" sz="2800" dirty="0" smtClean="0">
                <a:solidFill>
                  <a:schemeClr val="bg1"/>
                </a:solidFill>
              </a:rPr>
              <a:t>1 - World Bank for Reconstruction and </a:t>
            </a:r>
            <a:r>
              <a:rPr lang="fr-FR" sz="2800" dirty="0" err="1" smtClean="0">
                <a:solidFill>
                  <a:schemeClr val="bg1"/>
                </a:solidFill>
              </a:rPr>
              <a:t>Development</a:t>
            </a:r>
            <a:r>
              <a:rPr lang="fr-FR" sz="2800" dirty="0" smtClean="0">
                <a:solidFill>
                  <a:schemeClr val="bg1"/>
                </a:solidFill>
              </a:rPr>
              <a:t> (5.2 billion)</a:t>
            </a:r>
            <a:br>
              <a:rPr lang="fr-FR" sz="2800" dirty="0" smtClean="0">
                <a:solidFill>
                  <a:schemeClr val="bg1"/>
                </a:solidFill>
              </a:rPr>
            </a:br>
            <a:r>
              <a:rPr lang="fr-FR" sz="2800" dirty="0" smtClean="0">
                <a:solidFill>
                  <a:schemeClr val="bg1"/>
                </a:solidFill>
              </a:rPr>
              <a:t>2 - </a:t>
            </a:r>
            <a:r>
              <a:rPr lang="fr-FR" sz="2800" dirty="0" err="1" smtClean="0">
                <a:solidFill>
                  <a:schemeClr val="bg1"/>
                </a:solidFill>
              </a:rPr>
              <a:t>Islamic</a:t>
            </a: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err="1" smtClean="0">
                <a:solidFill>
                  <a:schemeClr val="bg1"/>
                </a:solidFill>
              </a:rPr>
              <a:t>Development</a:t>
            </a:r>
            <a:r>
              <a:rPr lang="fr-FR" sz="2800" dirty="0" smtClean="0">
                <a:solidFill>
                  <a:schemeClr val="bg1"/>
                </a:solidFill>
              </a:rPr>
              <a:t> Bank (4 million U.S. dollars)</a:t>
            </a:r>
            <a:br>
              <a:rPr lang="fr-FR" sz="2800" dirty="0" smtClean="0">
                <a:solidFill>
                  <a:schemeClr val="bg1"/>
                </a:solidFill>
              </a:rPr>
            </a:br>
            <a:r>
              <a:rPr lang="fr-FR" sz="2800" dirty="0" smtClean="0">
                <a:solidFill>
                  <a:schemeClr val="bg1"/>
                </a:solidFill>
              </a:rPr>
              <a:t>3 - The </a:t>
            </a:r>
            <a:r>
              <a:rPr lang="fr-FR" sz="2800" dirty="0" err="1" smtClean="0">
                <a:solidFill>
                  <a:schemeClr val="bg1"/>
                </a:solidFill>
              </a:rPr>
              <a:t>European</a:t>
            </a:r>
            <a:r>
              <a:rPr lang="fr-FR" sz="2800" dirty="0" smtClean="0">
                <a:solidFill>
                  <a:schemeClr val="bg1"/>
                </a:solidFill>
              </a:rPr>
              <a:t> Bank for </a:t>
            </a:r>
            <a:r>
              <a:rPr lang="fr-FR" sz="2800" dirty="0" err="1" smtClean="0">
                <a:solidFill>
                  <a:schemeClr val="bg1"/>
                </a:solidFill>
              </a:rPr>
              <a:t>Development</a:t>
            </a:r>
            <a:r>
              <a:rPr lang="fr-FR" sz="2800" dirty="0" smtClean="0">
                <a:solidFill>
                  <a:schemeClr val="bg1"/>
                </a:solidFill>
              </a:rPr>
              <a:t> (600 million </a:t>
            </a:r>
            <a:r>
              <a:rPr lang="fr-FR" sz="2800" dirty="0" err="1" smtClean="0">
                <a:solidFill>
                  <a:schemeClr val="bg1"/>
                </a:solidFill>
              </a:rPr>
              <a:t>special</a:t>
            </a:r>
            <a:r>
              <a:rPr lang="fr-FR" sz="2800" dirty="0" smtClean="0">
                <a:solidFill>
                  <a:schemeClr val="bg1"/>
                </a:solidFill>
              </a:rPr>
              <a:t> Bizerte)</a:t>
            </a:r>
            <a:br>
              <a:rPr lang="fr-FR" sz="2800" dirty="0" smtClean="0">
                <a:solidFill>
                  <a:schemeClr val="bg1"/>
                </a:solidFill>
              </a:rPr>
            </a:br>
            <a:r>
              <a:rPr lang="fr-FR" sz="2800" dirty="0" smtClean="0">
                <a:solidFill>
                  <a:schemeClr val="bg1"/>
                </a:solidFill>
              </a:rPr>
              <a:t>4 - </a:t>
            </a:r>
            <a:r>
              <a:rPr lang="fr-FR" sz="2800" dirty="0" err="1" smtClean="0">
                <a:solidFill>
                  <a:schemeClr val="bg1"/>
                </a:solidFill>
              </a:rPr>
              <a:t>Organization</a:t>
            </a:r>
            <a:r>
              <a:rPr lang="fr-FR" sz="2800" dirty="0" smtClean="0">
                <a:solidFill>
                  <a:schemeClr val="bg1"/>
                </a:solidFill>
              </a:rPr>
              <a:t> of </a:t>
            </a:r>
            <a:r>
              <a:rPr lang="fr-FR" sz="2800" dirty="0" err="1" smtClean="0">
                <a:solidFill>
                  <a:schemeClr val="bg1"/>
                </a:solidFill>
              </a:rPr>
              <a:t>Petroleum</a:t>
            </a: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err="1" smtClean="0">
                <a:solidFill>
                  <a:schemeClr val="bg1"/>
                </a:solidFill>
              </a:rPr>
              <a:t>Exporting</a:t>
            </a:r>
            <a:r>
              <a:rPr lang="fr-FR" sz="2800" dirty="0" smtClean="0">
                <a:solidFill>
                  <a:schemeClr val="bg1"/>
                </a:solidFill>
              </a:rPr>
              <a:t> Countries (about one billion)</a:t>
            </a:r>
            <a:br>
              <a:rPr lang="fr-FR" sz="2800" dirty="0" smtClean="0">
                <a:solidFill>
                  <a:schemeClr val="bg1"/>
                </a:solidFill>
              </a:rPr>
            </a:br>
            <a:r>
              <a:rPr lang="fr-FR" sz="2800" dirty="0" smtClean="0">
                <a:solidFill>
                  <a:schemeClr val="bg1"/>
                </a:solidFill>
              </a:rPr>
              <a:t>5 - </a:t>
            </a:r>
            <a:r>
              <a:rPr lang="fr-FR" sz="2800" dirty="0" err="1" smtClean="0">
                <a:solidFill>
                  <a:schemeClr val="bg1"/>
                </a:solidFill>
              </a:rPr>
              <a:t>Kuwaiti</a:t>
            </a: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err="1" smtClean="0">
                <a:solidFill>
                  <a:schemeClr val="bg1"/>
                </a:solidFill>
              </a:rPr>
              <a:t>Development</a:t>
            </a:r>
            <a:r>
              <a:rPr lang="fr-FR" sz="2800" dirty="0" smtClean="0">
                <a:solidFill>
                  <a:schemeClr val="bg1"/>
                </a:solidFill>
              </a:rPr>
              <a:t> Bank (</a:t>
            </a:r>
            <a:r>
              <a:rPr lang="fr-FR" sz="2800" dirty="0" err="1" smtClean="0">
                <a:solidFill>
                  <a:schemeClr val="bg1"/>
                </a:solidFill>
              </a:rPr>
              <a:t>processing</a:t>
            </a: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err="1" smtClean="0">
                <a:solidFill>
                  <a:schemeClr val="bg1"/>
                </a:solidFill>
              </a:rPr>
              <a:t>Medenine</a:t>
            </a:r>
            <a:r>
              <a:rPr lang="fr-FR" sz="2800" dirty="0" smtClean="0">
                <a:solidFill>
                  <a:schemeClr val="bg1"/>
                </a:solidFill>
              </a:rPr>
              <a:t> Institute - Tataouine –one million and 250 </a:t>
            </a:r>
            <a:r>
              <a:rPr lang="fr-FR" sz="2800" dirty="0" err="1" smtClean="0">
                <a:solidFill>
                  <a:schemeClr val="bg1"/>
                </a:solidFill>
              </a:rPr>
              <a:t>thousand</a:t>
            </a:r>
            <a:r>
              <a:rPr lang="fr-FR" sz="2800" dirty="0" smtClean="0">
                <a:solidFill>
                  <a:schemeClr val="bg1"/>
                </a:solidFill>
              </a:rPr>
              <a:t> dinars).</a:t>
            </a:r>
            <a:br>
              <a:rPr lang="fr-FR" sz="2800" dirty="0" smtClean="0">
                <a:solidFill>
                  <a:schemeClr val="bg1"/>
                </a:solidFill>
              </a:rPr>
            </a:br>
            <a:r>
              <a:rPr lang="fr-FR" sz="2800" dirty="0" smtClean="0">
                <a:solidFill>
                  <a:schemeClr val="bg1"/>
                </a:solidFill>
              </a:rPr>
              <a:t>II - </a:t>
            </a:r>
            <a:r>
              <a:rPr lang="fr-FR" sz="2800" dirty="0" err="1" smtClean="0">
                <a:solidFill>
                  <a:schemeClr val="bg1"/>
                </a:solidFill>
              </a:rPr>
              <a:t>Financing</a:t>
            </a:r>
            <a:r>
              <a:rPr lang="fr-FR" sz="2800" dirty="0" smtClean="0">
                <a:solidFill>
                  <a:schemeClr val="bg1"/>
                </a:solidFill>
              </a:rPr>
              <a:t> the Public </a:t>
            </a:r>
            <a:r>
              <a:rPr lang="fr-FR" sz="2800" dirty="0" err="1" smtClean="0">
                <a:solidFill>
                  <a:schemeClr val="bg1"/>
                </a:solidFill>
              </a:rPr>
              <a:t>Treasury</a:t>
            </a:r>
            <a:r>
              <a:rPr lang="fr-FR" sz="2800" dirty="0" smtClean="0">
                <a:solidFill>
                  <a:schemeClr val="bg1"/>
                </a:solidFill>
              </a:rPr>
              <a:t> of </a:t>
            </a:r>
            <a:r>
              <a:rPr lang="fr-FR" sz="2800" dirty="0" err="1" smtClean="0">
                <a:solidFill>
                  <a:schemeClr val="bg1"/>
                </a:solidFill>
              </a:rPr>
              <a:t>Tunisia</a:t>
            </a:r>
            <a:r>
              <a:rPr lang="fr-FR" sz="2800" dirty="0" smtClean="0">
                <a:solidFill>
                  <a:schemeClr val="bg1"/>
                </a:solidFill>
              </a:rPr>
              <a:t/>
            </a:r>
            <a:br>
              <a:rPr lang="fr-FR" sz="2800" dirty="0" smtClean="0">
                <a:solidFill>
                  <a:schemeClr val="bg1"/>
                </a:solidFill>
              </a:rPr>
            </a:br>
            <a:r>
              <a:rPr lang="fr-FR" sz="2800" dirty="0" smtClean="0">
                <a:solidFill>
                  <a:schemeClr val="bg1"/>
                </a:solidFill>
              </a:rPr>
              <a:t>Acquisitions in the </a:t>
            </a:r>
            <a:r>
              <a:rPr lang="fr-FR" sz="2800" dirty="0" err="1" smtClean="0">
                <a:solidFill>
                  <a:schemeClr val="bg1"/>
                </a:solidFill>
              </a:rPr>
              <a:t>process</a:t>
            </a:r>
            <a:r>
              <a:rPr lang="fr-FR" sz="2800" dirty="0" smtClean="0">
                <a:solidFill>
                  <a:schemeClr val="bg1"/>
                </a:solidFill>
              </a:rPr>
              <a:t> of </a:t>
            </a:r>
            <a:r>
              <a:rPr lang="fr-FR" sz="2800" dirty="0" err="1" smtClean="0">
                <a:solidFill>
                  <a:schemeClr val="bg1"/>
                </a:solidFill>
              </a:rPr>
              <a:t>achievement</a:t>
            </a:r>
            <a:r>
              <a:rPr lang="fr-FR" sz="2800" dirty="0" smtClean="0">
                <a:solidFill>
                  <a:schemeClr val="bg1"/>
                </a:solidFill>
              </a:rPr>
              <a:t> (4.5 billion)</a:t>
            </a:r>
            <a:br>
              <a:rPr lang="fr-FR" sz="2800" dirty="0" smtClean="0">
                <a:solidFill>
                  <a:schemeClr val="bg1"/>
                </a:solidFill>
              </a:rPr>
            </a:br>
            <a:r>
              <a:rPr lang="fr-FR" sz="2800" dirty="0" smtClean="0">
                <a:solidFill>
                  <a:schemeClr val="bg1"/>
                </a:solidFill>
              </a:rPr>
              <a:t>Acquisitions </a:t>
            </a:r>
            <a:r>
              <a:rPr lang="fr-FR" sz="2800" dirty="0" err="1" smtClean="0">
                <a:solidFill>
                  <a:schemeClr val="bg1"/>
                </a:solidFill>
              </a:rPr>
              <a:t>programmed</a:t>
            </a:r>
            <a:r>
              <a:rPr lang="fr-FR" sz="2800" dirty="0" smtClean="0">
                <a:solidFill>
                  <a:schemeClr val="bg1"/>
                </a:solidFill>
              </a:rPr>
              <a:t> the </a:t>
            </a:r>
            <a:r>
              <a:rPr lang="fr-FR" sz="2800" dirty="0" err="1" smtClean="0">
                <a:solidFill>
                  <a:schemeClr val="bg1"/>
                </a:solidFill>
              </a:rPr>
              <a:t>remaining</a:t>
            </a:r>
            <a:r>
              <a:rPr lang="fr-FR" sz="2800" dirty="0" smtClean="0">
                <a:solidFill>
                  <a:schemeClr val="bg1"/>
                </a:solidFill>
              </a:rPr>
              <a:t> budget for 2011 and 2012: 14 billion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857224" y="214290"/>
            <a:ext cx="7639868" cy="940651"/>
            <a:chOff x="3338282" y="2228384"/>
            <a:chExt cx="2085802" cy="354361"/>
          </a:xfrm>
        </p:grpSpPr>
        <p:sp>
          <p:nvSpPr>
            <p:cNvPr id="5" name="Rectangle à coins arrondis 4"/>
            <p:cNvSpPr/>
            <p:nvPr/>
          </p:nvSpPr>
          <p:spPr>
            <a:xfrm>
              <a:off x="3338282" y="2230136"/>
              <a:ext cx="2085802" cy="352609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Rectangle 5"/>
            <p:cNvSpPr/>
            <p:nvPr/>
          </p:nvSpPr>
          <p:spPr>
            <a:xfrm>
              <a:off x="3348610" y="2228384"/>
              <a:ext cx="2065146" cy="3319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/>
              <a:r>
                <a:rPr lang="fr-FR" sz="3200" dirty="0" smtClean="0">
                  <a:solidFill>
                    <a:schemeClr val="bg1"/>
                  </a:solidFill>
                </a:rPr>
                <a:t>Administration of  Engineering </a:t>
              </a:r>
              <a:r>
                <a:rPr lang="fr-FR" sz="3200" dirty="0" err="1" smtClean="0">
                  <a:solidFill>
                    <a:schemeClr val="bg1"/>
                  </a:solidFill>
                </a:rPr>
                <a:t>Studies</a:t>
              </a:r>
              <a:r>
                <a:rPr lang="fr-FR" sz="3200" dirty="0" smtClean="0">
                  <a:solidFill>
                    <a:schemeClr val="bg1"/>
                  </a:solidFill>
                </a:rPr>
                <a:t/>
              </a:r>
              <a:br>
                <a:rPr lang="fr-FR" sz="3200" dirty="0" smtClean="0">
                  <a:solidFill>
                    <a:schemeClr val="bg1"/>
                  </a:solidFill>
                </a:rPr>
              </a:br>
              <a:endParaRPr lang="fr-FR" sz="3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2571744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err="1" smtClean="0">
                <a:solidFill>
                  <a:schemeClr val="bg1"/>
                </a:solidFill>
              </a:rPr>
              <a:t>Its</a:t>
            </a:r>
            <a:r>
              <a:rPr lang="fr-FR" sz="3200" dirty="0" smtClean="0">
                <a:solidFill>
                  <a:schemeClr val="bg1"/>
                </a:solidFill>
              </a:rPr>
              <a:t> main </a:t>
            </a:r>
            <a:r>
              <a:rPr lang="fr-FR" sz="3200" dirty="0" err="1" smtClean="0">
                <a:solidFill>
                  <a:schemeClr val="bg1"/>
                </a:solidFill>
              </a:rPr>
              <a:t>tasks</a:t>
            </a:r>
            <a:r>
              <a:rPr lang="fr-FR" sz="3200" dirty="0" smtClean="0">
                <a:solidFill>
                  <a:schemeClr val="bg1"/>
                </a:solidFill>
              </a:rPr>
              <a:t> are :</a:t>
            </a:r>
          </a:p>
          <a:p>
            <a:endParaRPr lang="fr-FR" sz="3200" dirty="0" smtClean="0">
              <a:solidFill>
                <a:schemeClr val="bg1"/>
              </a:solidFill>
            </a:endParaRPr>
          </a:p>
          <a:p>
            <a:r>
              <a:rPr lang="fr-FR" sz="3200" dirty="0" smtClean="0">
                <a:solidFill>
                  <a:schemeClr val="bg1"/>
                </a:solidFill>
              </a:rPr>
              <a:t>-The </a:t>
            </a:r>
            <a:r>
              <a:rPr lang="fr-FR" sz="3200" dirty="0" err="1" smtClean="0">
                <a:solidFill>
                  <a:schemeClr val="bg1"/>
                </a:solidFill>
              </a:rPr>
              <a:t>pedagogical</a:t>
            </a:r>
            <a:r>
              <a:rPr lang="fr-FR" sz="3200" dirty="0" smtClean="0">
                <a:solidFill>
                  <a:schemeClr val="bg1"/>
                </a:solidFill>
              </a:rPr>
              <a:t> supervision and </a:t>
            </a:r>
            <a:r>
              <a:rPr lang="fr-FR" sz="3200" dirty="0" err="1" smtClean="0">
                <a:solidFill>
                  <a:schemeClr val="bg1"/>
                </a:solidFill>
              </a:rPr>
              <a:t>Rehabilitation</a:t>
            </a:r>
            <a:r>
              <a:rPr lang="fr-FR" sz="3200" dirty="0" smtClean="0">
                <a:solidFill>
                  <a:schemeClr val="bg1"/>
                </a:solidFill>
              </a:rPr>
              <a:t> of Engineering training institutions.</a:t>
            </a:r>
          </a:p>
          <a:p>
            <a:endParaRPr lang="fr-FR" sz="3200" dirty="0" smtClean="0">
              <a:solidFill>
                <a:schemeClr val="bg1"/>
              </a:solidFill>
            </a:endParaRPr>
          </a:p>
          <a:p>
            <a:r>
              <a:rPr lang="fr-FR" sz="3200" dirty="0" smtClean="0">
                <a:solidFill>
                  <a:schemeClr val="bg1"/>
                </a:solidFill>
              </a:rPr>
              <a:t>-</a:t>
            </a:r>
            <a:r>
              <a:rPr lang="fr-FR" sz="3200" dirty="0" err="1" smtClean="0">
                <a:solidFill>
                  <a:schemeClr val="bg1"/>
                </a:solidFill>
              </a:rPr>
              <a:t>organising</a:t>
            </a:r>
            <a:r>
              <a:rPr lang="fr-FR" sz="3200" dirty="0" smtClean="0">
                <a:solidFill>
                  <a:schemeClr val="bg1"/>
                </a:solidFill>
              </a:rPr>
              <a:t> the </a:t>
            </a:r>
            <a:r>
              <a:rPr lang="fr-FR" sz="3200" dirty="0" err="1" smtClean="0">
                <a:solidFill>
                  <a:schemeClr val="bg1"/>
                </a:solidFill>
              </a:rPr>
              <a:t>competitions</a:t>
            </a:r>
            <a:r>
              <a:rPr lang="fr-FR" sz="3200" dirty="0" smtClean="0">
                <a:solidFill>
                  <a:schemeClr val="bg1"/>
                </a:solidFill>
              </a:rPr>
              <a:t> to enter the engineering training stages</a:t>
            </a:r>
          </a:p>
          <a:p>
            <a:r>
              <a:rPr lang="fr-FR" sz="3200" dirty="0" smtClean="0"/>
              <a:t> 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1071546"/>
            <a:ext cx="9144000" cy="5786454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2060848"/>
            <a:ext cx="8290041" cy="102335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r-FR" sz="4400" dirty="0">
              <a:ln>
                <a:solidFill>
                  <a:srgbClr val="696464">
                    <a:lumMod val="75000"/>
                  </a:srgbClr>
                </a:solidFill>
              </a:ln>
              <a:solidFill>
                <a:prstClr val="black"/>
              </a:solidFill>
              <a:effectLst>
                <a:glow rad="228600">
                  <a:srgbClr val="FFFF00">
                    <a:alpha val="40000"/>
                  </a:srgbClr>
                </a:glow>
              </a:effectLst>
              <a:latin typeface="Lucida Calligraphy" pitchFamily="66" charset="0"/>
              <a:ea typeface="+mn-ea"/>
              <a:cs typeface="Andalus" pitchFamily="2" charset="-78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0" y="1571612"/>
            <a:ext cx="8892480" cy="616214"/>
          </a:xfrm>
          <a:prstGeom prst="ellipse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sz="2800" b="1" kern="1200" dirty="0" err="1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Bachelor</a:t>
            </a:r>
            <a:r>
              <a:rPr lang="fr-FR" sz="2800" b="1" kern="1200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kern="1200" dirty="0" err="1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Degree</a:t>
            </a:r>
            <a:endParaRPr lang="fr-FR" sz="2800" b="1" kern="1200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e 23"/>
          <p:cNvGrpSpPr/>
          <p:nvPr/>
        </p:nvGrpSpPr>
        <p:grpSpPr>
          <a:xfrm>
            <a:off x="107504" y="5373214"/>
            <a:ext cx="8964000" cy="1152130"/>
            <a:chOff x="0" y="5417631"/>
            <a:chExt cx="9330340" cy="1152130"/>
          </a:xfrm>
        </p:grpSpPr>
        <p:sp>
          <p:nvSpPr>
            <p:cNvPr id="8" name="Ellipse 7"/>
            <p:cNvSpPr/>
            <p:nvPr/>
          </p:nvSpPr>
          <p:spPr>
            <a:xfrm>
              <a:off x="0" y="5993697"/>
              <a:ext cx="9330340" cy="576064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 eaLnBrk="0" hangingPunct="0">
                <a:defRPr/>
              </a:pPr>
              <a:r>
                <a:rPr kumimoji="1" lang="fr-FR" sz="2800" b="1" kern="1200" dirty="0" smtClean="0">
                  <a:solidFill>
                    <a:srgbClr val="FFFFCC"/>
                  </a:solidFill>
                  <a:latin typeface="Times New Roman" pitchFamily="18" charset="0"/>
                  <a:ea typeface="+mn-ea"/>
                </a:rPr>
                <a:t>Engineering Training Stage</a:t>
              </a:r>
              <a:endParaRPr kumimoji="1" lang="fr-FR" sz="2800" b="1" kern="1200" dirty="0">
                <a:solidFill>
                  <a:srgbClr val="FFFFCC"/>
                </a:solidFill>
                <a:latin typeface="Times New Roman" pitchFamily="18" charset="0"/>
                <a:ea typeface="+mn-ea"/>
              </a:endParaRPr>
            </a:p>
          </p:txBody>
        </p:sp>
        <p:sp>
          <p:nvSpPr>
            <p:cNvPr id="9" name="Triangle isocèle 8"/>
            <p:cNvSpPr/>
            <p:nvPr/>
          </p:nvSpPr>
          <p:spPr>
            <a:xfrm rot="10800000">
              <a:off x="2193153" y="5417631"/>
              <a:ext cx="5309050" cy="518273"/>
            </a:xfrm>
            <a:prstGeom prst="triangle">
              <a:avLst>
                <a:gd name="adj" fmla="val 50000"/>
              </a:avLst>
            </a:prstGeom>
            <a:solidFill>
              <a:schemeClr val="accent6">
                <a:lumMod val="50000"/>
              </a:schemeClr>
            </a:solidFill>
            <a:ln>
              <a:noFill/>
            </a:ln>
            <a:scene3d>
              <a:camera prst="orthographicFront">
                <a:rot lat="21299999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kern="1200" dirty="0">
                <a:solidFill>
                  <a:srgbClr val="FFFF99"/>
                </a:solidFill>
                <a:latin typeface="Perpetua"/>
                <a:ea typeface="+mn-ea"/>
                <a:cs typeface="+mn-cs"/>
              </a:endParaRPr>
            </a:p>
          </p:txBody>
        </p:sp>
      </p:grpSp>
      <p:grpSp>
        <p:nvGrpSpPr>
          <p:cNvPr id="3" name="Groupe 21"/>
          <p:cNvGrpSpPr/>
          <p:nvPr/>
        </p:nvGrpSpPr>
        <p:grpSpPr>
          <a:xfrm>
            <a:off x="71832" y="2187825"/>
            <a:ext cx="8964664" cy="1601215"/>
            <a:chOff x="71832" y="2187825"/>
            <a:chExt cx="8964664" cy="1601215"/>
          </a:xfrm>
        </p:grpSpPr>
        <p:grpSp>
          <p:nvGrpSpPr>
            <p:cNvPr id="5" name="Groupe 20"/>
            <p:cNvGrpSpPr/>
            <p:nvPr/>
          </p:nvGrpSpPr>
          <p:grpSpPr>
            <a:xfrm>
              <a:off x="71832" y="2708908"/>
              <a:ext cx="8964664" cy="1080132"/>
              <a:chOff x="71832" y="2708908"/>
              <a:chExt cx="8964664" cy="1080132"/>
            </a:xfrm>
          </p:grpSpPr>
          <p:sp>
            <p:nvSpPr>
              <p:cNvPr id="16" name="Rectangle à coins arrondis 15"/>
              <p:cNvSpPr/>
              <p:nvPr/>
            </p:nvSpPr>
            <p:spPr bwMode="auto">
              <a:xfrm>
                <a:off x="3131840" y="2708908"/>
                <a:ext cx="3024336" cy="1080120"/>
              </a:xfrm>
              <a:prstGeom prst="roundRect">
                <a:avLst/>
              </a:prstGeom>
              <a:ln>
                <a:noFill/>
              </a:ln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lIns="36000" rIns="36000" anchor="ctr"/>
              <a:lstStyle/>
              <a:p>
                <a:pPr algn="ctr" rtl="1">
                  <a:defRPr/>
                </a:pPr>
                <a:r>
                  <a:rPr kumimoji="1" lang="fr-FR" sz="2400" b="1" kern="1200" dirty="0" err="1" smtClean="0">
                    <a:solidFill>
                      <a:srgbClr val="FFFF99"/>
                    </a:solidFill>
                    <a:latin typeface="Times New Roman" pitchFamily="18" charset="0"/>
                    <a:ea typeface="+mn-ea"/>
                  </a:rPr>
                  <a:t>Prparatory</a:t>
                </a:r>
                <a:r>
                  <a:rPr kumimoji="1" lang="fr-FR" sz="2400" b="1" kern="1200" dirty="0" smtClean="0">
                    <a:solidFill>
                      <a:srgbClr val="FFFF99"/>
                    </a:solidFill>
                    <a:latin typeface="Times New Roman" pitchFamily="18" charset="0"/>
                    <a:ea typeface="+mn-ea"/>
                  </a:rPr>
                  <a:t> Cycle of Engineering </a:t>
                </a:r>
                <a:r>
                  <a:rPr kumimoji="1" lang="fr-FR" sz="2400" b="1" kern="1200" dirty="0" err="1" smtClean="0">
                    <a:solidFill>
                      <a:srgbClr val="FFFF99"/>
                    </a:solidFill>
                    <a:latin typeface="Times New Roman" pitchFamily="18" charset="0"/>
                    <a:ea typeface="+mn-ea"/>
                  </a:rPr>
                  <a:t>Studies</a:t>
                </a:r>
                <a:endParaRPr lang="fr-FR" sz="2400" kern="1200" dirty="0">
                  <a:solidFill>
                    <a:srgbClr val="FFFF99"/>
                  </a:solidFill>
                  <a:latin typeface="Perpetua"/>
                  <a:ea typeface="+mn-ea"/>
                </a:endParaRPr>
              </a:p>
            </p:txBody>
          </p:sp>
          <p:sp>
            <p:nvSpPr>
              <p:cNvPr id="17" name="Rectangle à coins arrondis 16"/>
              <p:cNvSpPr/>
              <p:nvPr/>
            </p:nvSpPr>
            <p:spPr bwMode="auto">
              <a:xfrm>
                <a:off x="6300192" y="2708908"/>
                <a:ext cx="2736304" cy="1080120"/>
              </a:xfrm>
              <a:prstGeom prst="roundRect">
                <a:avLst/>
              </a:prstGeom>
              <a:ln>
                <a:noFill/>
              </a:ln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r>
                  <a:rPr lang="fr-FR" sz="2000" b="1" dirty="0" err="1" smtClean="0">
                    <a:solidFill>
                      <a:srgbClr val="FFFF99"/>
                    </a:solidFill>
                    <a:latin typeface="Times New Roman" pitchFamily="18" charset="0"/>
                    <a:cs typeface="Times New Roman" pitchFamily="18" charset="0"/>
                  </a:rPr>
                  <a:t>Integrated</a:t>
                </a:r>
                <a:r>
                  <a:rPr lang="fr-FR" sz="2000" b="1" dirty="0" smtClean="0">
                    <a:solidFill>
                      <a:srgbClr val="FFFF99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fr-FR" sz="2000" b="1" dirty="0" err="1" smtClean="0">
                    <a:solidFill>
                      <a:srgbClr val="FFFF99"/>
                    </a:solidFill>
                    <a:latin typeface="Times New Roman" pitchFamily="18" charset="0"/>
                    <a:cs typeface="Times New Roman" pitchFamily="18" charset="0"/>
                  </a:rPr>
                  <a:t>Prparatory</a:t>
                </a:r>
                <a:r>
                  <a:rPr lang="fr-FR" sz="2000" b="1" dirty="0" smtClean="0">
                    <a:solidFill>
                      <a:srgbClr val="FFFF99"/>
                    </a:solidFill>
                    <a:latin typeface="Times New Roman" pitchFamily="18" charset="0"/>
                    <a:cs typeface="Times New Roman" pitchFamily="18" charset="0"/>
                  </a:rPr>
                  <a:t> Cycle </a:t>
                </a:r>
              </a:p>
              <a:p>
                <a:pPr algn="ctr" rtl="1">
                  <a:defRPr/>
                </a:pPr>
                <a:r>
                  <a:rPr kumimoji="1" lang="ar-TN" sz="2400" b="1" i="1" kern="1200" dirty="0" smtClean="0">
                    <a:solidFill>
                      <a:srgbClr val="FFFF99"/>
                    </a:solidFill>
                    <a:latin typeface="Times New Roman" pitchFamily="18" charset="0"/>
                    <a:ea typeface="+mn-ea"/>
                  </a:rPr>
                  <a:t>(</a:t>
                </a:r>
                <a:r>
                  <a:rPr kumimoji="1" lang="fr-FR" sz="1600" b="1" i="1" kern="1200" dirty="0" smtClean="0">
                    <a:solidFill>
                      <a:srgbClr val="FFFF99"/>
                    </a:solidFill>
                    <a:latin typeface="Times New Roman" pitchFamily="18" charset="0"/>
                    <a:ea typeface="+mn-ea"/>
                  </a:rPr>
                  <a:t>INSAT et </a:t>
                </a:r>
                <a:r>
                  <a:rPr kumimoji="1" lang="fr-FR" sz="1600" b="1" i="1" kern="1200" dirty="0" err="1" smtClean="0">
                    <a:solidFill>
                      <a:srgbClr val="FFFF99"/>
                    </a:solidFill>
                    <a:latin typeface="Times New Roman" pitchFamily="18" charset="0"/>
                    <a:ea typeface="+mn-ea"/>
                  </a:rPr>
                  <a:t>ISSATSousse</a:t>
                </a:r>
                <a:r>
                  <a:rPr kumimoji="1" lang="ar-TN" sz="2400" b="1" i="1" kern="1200" dirty="0" smtClean="0">
                    <a:solidFill>
                      <a:srgbClr val="FFFF99"/>
                    </a:solidFill>
                    <a:latin typeface="Times New Roman" pitchFamily="18" charset="0"/>
                    <a:ea typeface="+mn-ea"/>
                  </a:rPr>
                  <a:t>)</a:t>
                </a:r>
                <a:endParaRPr kumimoji="1" lang="fr-FR" sz="2400" b="1" i="1" kern="1200" dirty="0">
                  <a:solidFill>
                    <a:srgbClr val="FFFF99"/>
                  </a:solidFill>
                  <a:latin typeface="Times New Roman" pitchFamily="18" charset="0"/>
                  <a:ea typeface="+mn-ea"/>
                </a:endParaRPr>
              </a:p>
            </p:txBody>
          </p:sp>
          <p:sp>
            <p:nvSpPr>
              <p:cNvPr id="18" name="Rectangle à coins arrondis 17"/>
              <p:cNvSpPr/>
              <p:nvPr/>
            </p:nvSpPr>
            <p:spPr bwMode="auto">
              <a:xfrm>
                <a:off x="71832" y="2709007"/>
                <a:ext cx="2988000" cy="1080033"/>
              </a:xfrm>
              <a:prstGeom prst="roundRect">
                <a:avLst/>
              </a:prstGeom>
              <a:ln>
                <a:noFill/>
              </a:ln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wrap="none" lIns="0" rIns="0" anchor="ctr"/>
              <a:lstStyle/>
              <a:p>
                <a:pPr algn="ctr" rtl="1">
                  <a:spcAft>
                    <a:spcPts val="600"/>
                  </a:spcAft>
                  <a:defRPr/>
                </a:pPr>
                <a:r>
                  <a:rPr kumimoji="1" lang="fr-FR" sz="2000" b="1" kern="1200" dirty="0" smtClean="0">
                    <a:solidFill>
                      <a:srgbClr val="FFFF99"/>
                    </a:solidFill>
                    <a:latin typeface="Times New Roman" pitchFamily="18" charset="0"/>
                    <a:cs typeface="Times New Roman" pitchFamily="18" charset="0"/>
                  </a:rPr>
                  <a:t>High-</a:t>
                </a:r>
                <a:r>
                  <a:rPr kumimoji="1" lang="fr-FR" sz="2000" b="1" kern="1200" dirty="0" err="1" smtClean="0">
                    <a:solidFill>
                      <a:srgbClr val="FFFF99"/>
                    </a:solidFill>
                    <a:latin typeface="Times New Roman" pitchFamily="18" charset="0"/>
                    <a:cs typeface="Times New Roman" pitchFamily="18" charset="0"/>
                  </a:rPr>
                  <a:t>ranking</a:t>
                </a:r>
                <a:r>
                  <a:rPr kumimoji="1" lang="fr-FR" sz="2000" b="1" kern="1200" dirty="0" smtClean="0">
                    <a:solidFill>
                      <a:srgbClr val="FFFF99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1" lang="fr-FR" sz="2000" b="1" kern="1200" dirty="0" err="1" smtClean="0">
                    <a:solidFill>
                      <a:srgbClr val="FFFF99"/>
                    </a:solidFill>
                    <a:latin typeface="Times New Roman" pitchFamily="18" charset="0"/>
                    <a:cs typeface="Times New Roman" pitchFamily="18" charset="0"/>
                  </a:rPr>
                  <a:t>technicians</a:t>
                </a:r>
                <a:r>
                  <a:rPr kumimoji="1" lang="fr-FR" sz="2000" b="1" kern="1200" dirty="0" smtClean="0">
                    <a:solidFill>
                      <a:srgbClr val="FFFF99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algn="ctr" rtl="1">
                  <a:spcAft>
                    <a:spcPts val="600"/>
                  </a:spcAft>
                  <a:defRPr/>
                </a:pPr>
                <a:r>
                  <a:rPr kumimoji="1" lang="fr-FR" sz="2000" b="1" kern="1200" dirty="0" smtClean="0">
                    <a:solidFill>
                      <a:srgbClr val="FFFF99"/>
                    </a:solidFill>
                    <a:latin typeface="Times New Roman" pitchFamily="18" charset="0"/>
                    <a:cs typeface="Times New Roman" pitchFamily="18" charset="0"/>
                  </a:rPr>
                  <a:t>training stage</a:t>
                </a:r>
                <a:endParaRPr kumimoji="1" lang="fr-FR" sz="2000" b="1" kern="1200" dirty="0">
                  <a:solidFill>
                    <a:srgbClr val="FFFF99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7" name="Groupe 18"/>
            <p:cNvGrpSpPr/>
            <p:nvPr/>
          </p:nvGrpSpPr>
          <p:grpSpPr>
            <a:xfrm>
              <a:off x="1565833" y="2187825"/>
              <a:ext cx="6102511" cy="521181"/>
              <a:chOff x="1565833" y="2187825"/>
              <a:chExt cx="6102511" cy="521181"/>
            </a:xfrm>
          </p:grpSpPr>
          <p:cxnSp>
            <p:nvCxnSpPr>
              <p:cNvPr id="13" name="Connecteur en angle 12"/>
              <p:cNvCxnSpPr>
                <a:stCxn id="6" idx="4"/>
                <a:endCxn id="18" idx="0"/>
              </p:cNvCxnSpPr>
              <p:nvPr/>
            </p:nvCxnSpPr>
            <p:spPr>
              <a:xfrm rot="5400000">
                <a:off x="2745446" y="1008212"/>
                <a:ext cx="521181" cy="2880408"/>
              </a:xfrm>
              <a:prstGeom prst="bentConnector3">
                <a:avLst>
                  <a:gd name="adj1" fmla="val 50000"/>
                </a:avLst>
              </a:prstGeom>
              <a:ln w="50800">
                <a:noFill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Connecteur en angle 13"/>
              <p:cNvCxnSpPr>
                <a:stCxn id="6" idx="4"/>
                <a:endCxn id="17" idx="0"/>
              </p:cNvCxnSpPr>
              <p:nvPr/>
            </p:nvCxnSpPr>
            <p:spPr>
              <a:xfrm rot="16200000" flipH="1">
                <a:off x="5796751" y="837315"/>
                <a:ext cx="521082" cy="3222104"/>
              </a:xfrm>
              <a:prstGeom prst="bentConnector3">
                <a:avLst>
                  <a:gd name="adj1" fmla="val 50000"/>
                </a:avLst>
              </a:prstGeom>
              <a:ln w="50800">
                <a:noFill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necteur droit avec flèche 14"/>
              <p:cNvCxnSpPr>
                <a:stCxn id="6" idx="4"/>
                <a:endCxn id="16" idx="0"/>
              </p:cNvCxnSpPr>
              <p:nvPr/>
            </p:nvCxnSpPr>
            <p:spPr>
              <a:xfrm rot="16200000" flipH="1">
                <a:off x="4284583" y="2349483"/>
                <a:ext cx="521082" cy="197768"/>
              </a:xfrm>
              <a:prstGeom prst="straightConnector1">
                <a:avLst/>
              </a:prstGeom>
              <a:ln w="50800">
                <a:noFill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" name="Groupe 22"/>
          <p:cNvGrpSpPr/>
          <p:nvPr/>
        </p:nvGrpSpPr>
        <p:grpSpPr>
          <a:xfrm>
            <a:off x="214282" y="3786190"/>
            <a:ext cx="8784368" cy="1509980"/>
            <a:chOff x="179816" y="3789028"/>
            <a:chExt cx="8784368" cy="1509980"/>
          </a:xfrm>
        </p:grpSpPr>
        <p:sp>
          <p:nvSpPr>
            <p:cNvPr id="20" name="Rectangle 6"/>
            <p:cNvSpPr>
              <a:spLocks noChangeArrowheads="1"/>
            </p:cNvSpPr>
            <p:nvPr/>
          </p:nvSpPr>
          <p:spPr bwMode="auto">
            <a:xfrm>
              <a:off x="179816" y="4503408"/>
              <a:ext cx="2736000" cy="789749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rtl="1">
                <a:defRPr/>
              </a:pPr>
              <a:r>
                <a:rPr lang="fr-FR" sz="2400" b="1" dirty="0" smtClean="0"/>
                <a:t> </a:t>
              </a:r>
            </a:p>
            <a:p>
              <a:pPr algn="ctr" rtl="1">
                <a:defRPr/>
              </a:pPr>
              <a:r>
                <a:rPr lang="fr-FR" sz="2000" b="1" dirty="0" smtClean="0"/>
                <a:t>The specific exams by  </a:t>
              </a:r>
            </a:p>
            <a:p>
              <a:pPr algn="ctr" rtl="1">
                <a:defRPr/>
              </a:pPr>
              <a:r>
                <a:rPr lang="fr-FR" sz="2000" b="1" dirty="0" smtClean="0"/>
                <a:t>files</a:t>
              </a:r>
            </a:p>
            <a:p>
              <a:pPr algn="ctr" rtl="1">
                <a:defRPr/>
              </a:pPr>
              <a:endParaRPr kumimoji="1" lang="fr-FR" sz="2000" b="1" kern="1200" dirty="0">
                <a:latin typeface="Times New Roman" pitchFamily="18" charset="0"/>
                <a:ea typeface="+mn-ea"/>
              </a:endParaRPr>
            </a:p>
          </p:txBody>
        </p:sp>
        <p:sp>
          <p:nvSpPr>
            <p:cNvPr id="21" name="Rectangle 6"/>
            <p:cNvSpPr>
              <a:spLocks noChangeArrowheads="1"/>
            </p:cNvSpPr>
            <p:nvPr/>
          </p:nvSpPr>
          <p:spPr bwMode="auto">
            <a:xfrm>
              <a:off x="6372200" y="4509120"/>
              <a:ext cx="2591984" cy="78988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rtl="1">
                <a:defRPr/>
              </a:pPr>
              <a:r>
                <a:rPr kumimoji="1" lang="fr-FR" sz="2000" b="1" kern="1200" dirty="0" err="1" smtClean="0">
                  <a:latin typeface="Times New Roman" pitchFamily="18" charset="0"/>
                  <a:ea typeface="+mn-ea"/>
                </a:rPr>
                <a:t>Competition</a:t>
              </a:r>
              <a:r>
                <a:rPr kumimoji="1" lang="fr-FR" sz="2000" b="1" kern="1200" dirty="0" smtClean="0">
                  <a:latin typeface="Times New Roman" pitchFamily="18" charset="0"/>
                  <a:ea typeface="+mn-ea"/>
                </a:rPr>
                <a:t> by files </a:t>
              </a:r>
              <a:endParaRPr kumimoji="1" lang="fr-FR" sz="2000" b="1" kern="1200" dirty="0">
                <a:latin typeface="Times New Roman" pitchFamily="18" charset="0"/>
                <a:ea typeface="+mn-ea"/>
              </a:endParaRPr>
            </a:p>
          </p:txBody>
        </p:sp>
        <p:sp>
          <p:nvSpPr>
            <p:cNvPr id="22" name="Rectangle 6"/>
            <p:cNvSpPr>
              <a:spLocks noChangeArrowheads="1"/>
            </p:cNvSpPr>
            <p:nvPr/>
          </p:nvSpPr>
          <p:spPr bwMode="auto">
            <a:xfrm>
              <a:off x="3037336" y="4503408"/>
              <a:ext cx="3168352" cy="7898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rtl="1" eaLnBrk="0" hangingPunct="0">
                <a:defRPr/>
              </a:pPr>
              <a:r>
                <a:rPr kumimoji="1" lang="fr-FR" sz="2000" b="1" kern="1200" dirty="0" smtClean="0">
                  <a:solidFill>
                    <a:prstClr val="black"/>
                  </a:solidFill>
                  <a:latin typeface="Times New Roman" pitchFamily="18" charset="0"/>
                  <a:ea typeface="+mn-ea"/>
                </a:rPr>
                <a:t>The National </a:t>
              </a:r>
              <a:r>
                <a:rPr kumimoji="1" lang="fr-FR" sz="2000" b="1" kern="1200" dirty="0" err="1" smtClean="0">
                  <a:solidFill>
                    <a:prstClr val="black"/>
                  </a:solidFill>
                  <a:latin typeface="Times New Roman" pitchFamily="18" charset="0"/>
                  <a:ea typeface="+mn-ea"/>
                </a:rPr>
                <a:t>Competition</a:t>
              </a:r>
              <a:r>
                <a:rPr kumimoji="1" lang="fr-FR" sz="2000" b="1" kern="1200" dirty="0" smtClean="0">
                  <a:solidFill>
                    <a:prstClr val="black"/>
                  </a:solidFill>
                  <a:latin typeface="Times New Roman" pitchFamily="18" charset="0"/>
                  <a:ea typeface="+mn-ea"/>
                </a:rPr>
                <a:t> </a:t>
              </a:r>
            </a:p>
            <a:p>
              <a:pPr algn="ctr" rtl="1" eaLnBrk="0" hangingPunct="0">
                <a:defRPr/>
              </a:pPr>
              <a:r>
                <a:rPr kumimoji="1" lang="fr-FR" sz="2000" b="1" kern="1200" dirty="0" smtClean="0">
                  <a:solidFill>
                    <a:prstClr val="black"/>
                  </a:solidFill>
                  <a:latin typeface="Times New Roman" pitchFamily="18" charset="0"/>
                  <a:ea typeface="+mn-ea"/>
                </a:rPr>
                <a:t>by exams</a:t>
              </a:r>
              <a:endParaRPr kumimoji="1" lang="fr-FR" sz="2200" b="1" kern="1200" dirty="0">
                <a:solidFill>
                  <a:prstClr val="black"/>
                </a:solidFill>
                <a:latin typeface="Times New Roman" pitchFamily="18" charset="0"/>
                <a:ea typeface="+mn-ea"/>
              </a:endParaRPr>
            </a:p>
          </p:txBody>
        </p:sp>
        <p:cxnSp>
          <p:nvCxnSpPr>
            <p:cNvPr id="23" name="Connecteur droit avec flèche 22"/>
            <p:cNvCxnSpPr>
              <a:stCxn id="17" idx="2"/>
              <a:endCxn id="21" idx="0"/>
            </p:cNvCxnSpPr>
            <p:nvPr/>
          </p:nvCxnSpPr>
          <p:spPr>
            <a:xfrm flipH="1">
              <a:off x="7668192" y="3789028"/>
              <a:ext cx="152" cy="72009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Connecteur droit avec flèche 23"/>
            <p:cNvCxnSpPr>
              <a:stCxn id="16" idx="2"/>
              <a:endCxn id="22" idx="0"/>
            </p:cNvCxnSpPr>
            <p:nvPr/>
          </p:nvCxnSpPr>
          <p:spPr>
            <a:xfrm rot="16200000" flipH="1">
              <a:off x="4259756" y="4141652"/>
              <a:ext cx="711542" cy="1197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Connecteur droit avec flèche 24"/>
            <p:cNvCxnSpPr>
              <a:stCxn id="18" idx="2"/>
              <a:endCxn id="20" idx="0"/>
            </p:cNvCxnSpPr>
            <p:nvPr/>
          </p:nvCxnSpPr>
          <p:spPr>
            <a:xfrm rot="16200000" flipH="1">
              <a:off x="1183826" y="4139418"/>
              <a:ext cx="711530" cy="1645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6" name="Rectangle à coins arrondis 25"/>
          <p:cNvSpPr/>
          <p:nvPr/>
        </p:nvSpPr>
        <p:spPr bwMode="auto">
          <a:xfrm>
            <a:off x="359024" y="142852"/>
            <a:ext cx="8784976" cy="936104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rtl="1">
              <a:defRPr/>
            </a:pPr>
            <a:r>
              <a:rPr lang="fr-FR" sz="3200" b="1" dirty="0" smtClean="0">
                <a:solidFill>
                  <a:srgbClr val="FFFFCC"/>
                </a:solidFill>
                <a:latin typeface="Perpetua"/>
              </a:rPr>
              <a:t>Access routes to The Engineering  </a:t>
            </a:r>
            <a:r>
              <a:rPr lang="fr-FR" sz="3200" b="1" dirty="0" err="1" smtClean="0">
                <a:solidFill>
                  <a:srgbClr val="FFFFCC"/>
                </a:solidFill>
                <a:latin typeface="Perpetua"/>
              </a:rPr>
              <a:t>Trainig</a:t>
            </a:r>
            <a:r>
              <a:rPr lang="fr-FR" sz="3200" b="1" dirty="0" smtClean="0">
                <a:solidFill>
                  <a:srgbClr val="FFFFCC"/>
                </a:solidFill>
                <a:latin typeface="Perpetua"/>
              </a:rPr>
              <a:t> Institutions in </a:t>
            </a:r>
            <a:r>
              <a:rPr lang="fr-FR" sz="3200" b="1" dirty="0" err="1" smtClean="0">
                <a:solidFill>
                  <a:srgbClr val="FFFFCC"/>
                </a:solidFill>
                <a:latin typeface="Perpetua"/>
              </a:rPr>
              <a:t>Tunisia</a:t>
            </a:r>
            <a:endParaRPr lang="fr-FR" sz="3200" b="1" kern="1200" dirty="0">
              <a:solidFill>
                <a:srgbClr val="FFFFCC"/>
              </a:solidFill>
              <a:latin typeface="Perpetu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0" y="-1"/>
          <a:ext cx="9144000" cy="6858001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9144000"/>
              </a:tblGrid>
              <a:tr h="1225621">
                <a:tc>
                  <a:txBody>
                    <a:bodyPr/>
                    <a:lstStyle/>
                    <a:p>
                      <a:r>
                        <a:rPr lang="fr-FR" sz="2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 </a:t>
                      </a:r>
                      <a:r>
                        <a:rPr lang="fr-FR" sz="2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schools</a:t>
                      </a:r>
                      <a:r>
                        <a:rPr lang="fr-FR" sz="2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are </a:t>
                      </a:r>
                      <a:r>
                        <a:rPr lang="fr-FR" sz="2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currently</a:t>
                      </a:r>
                      <a:r>
                        <a:rPr lang="fr-FR" sz="2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ensuring</a:t>
                      </a:r>
                      <a:r>
                        <a:rPr lang="fr-FR" sz="2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stages of engineering training </a:t>
                      </a:r>
                      <a:r>
                        <a:rPr lang="fr-FR" sz="2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classified</a:t>
                      </a:r>
                      <a:r>
                        <a:rPr lang="fr-FR" sz="2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2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according</a:t>
                      </a:r>
                      <a:r>
                        <a:rPr lang="fr-FR" sz="2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the nature of training</a:t>
                      </a:r>
                      <a:r>
                        <a:rPr lang="fr-FR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fr-FR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000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  <a:tr h="834902">
                <a:tc>
                  <a:txBody>
                    <a:bodyPr/>
                    <a:lstStyle/>
                    <a:p>
                      <a:pPr marL="1105200" marR="0" lvl="2" indent="-25200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100000"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18 </a:t>
                      </a:r>
                      <a:r>
                        <a:rPr kumimoji="0" lang="fr-F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Enginneering</a:t>
                      </a: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schools</a:t>
                      </a: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comprising</a:t>
                      </a: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marL="18000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  <a:tr h="1257796">
                <a:tc>
                  <a:txBody>
                    <a:bodyPr/>
                    <a:lstStyle/>
                    <a:p>
                      <a:pPr lvl="3" algn="l" rtl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2060"/>
                        </a:buClr>
                        <a:buSzPct val="100000"/>
                        <a:buFontTx/>
                        <a:buNone/>
                      </a:pP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.7 Agricultural engineering </a:t>
                      </a:r>
                      <a:r>
                        <a:rPr kumimoji="0" lang="fr-F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schools</a:t>
                      </a:r>
                      <a:endParaRPr kumimoji="0" lang="ar-TN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  <a:p>
                      <a:pPr lvl="3" algn="l" rtl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rgbClr val="002060"/>
                        </a:buClr>
                        <a:buSzPct val="100000"/>
                        <a:buFontTx/>
                        <a:buNone/>
                      </a:pP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.11 Non-Agricultural </a:t>
                      </a:r>
                      <a:r>
                        <a:rPr kumimoji="0" lang="fr-F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schools</a:t>
                      </a: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           </a:t>
                      </a:r>
                      <a:endParaRPr kumimoji="0" lang="ar-TN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180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  <a:tr h="805746">
                <a:tc>
                  <a:txBody>
                    <a:bodyPr/>
                    <a:lstStyle/>
                    <a:p>
                      <a:pPr marL="1105200" marR="0" lvl="2" indent="-25200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100000"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.</a:t>
                      </a:r>
                      <a:r>
                        <a:rPr kumimoji="0" lang="fr-F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Faculty</a:t>
                      </a: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 of Sciences Tunis</a:t>
                      </a:r>
                      <a:endParaRPr kumimoji="0" lang="ar-TN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180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  <a:tr h="825417">
                <a:tc>
                  <a:txBody>
                    <a:bodyPr/>
                    <a:lstStyle/>
                    <a:p>
                      <a:pPr marL="1105200" marR="0" lvl="2" indent="-25200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100000"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.7 </a:t>
                      </a:r>
                      <a:r>
                        <a:rPr kumimoji="0" lang="fr-F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Higher</a:t>
                      </a: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 Institutes are </a:t>
                      </a:r>
                      <a:r>
                        <a:rPr kumimoji="0" lang="fr-F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eligible</a:t>
                      </a: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 to host training for </a:t>
                      </a:r>
                      <a:r>
                        <a:rPr kumimoji="0" lang="fr-F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engineers</a:t>
                      </a:r>
                      <a:endParaRPr kumimoji="0" lang="ar-TN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180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  <a:tr h="825417">
                <a:tc>
                  <a:txBody>
                    <a:bodyPr/>
                    <a:lstStyle/>
                    <a:p>
                      <a:pPr marL="1105200" marR="0" lvl="2" indent="-25200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100000"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.National Institute of Applied Sciences and </a:t>
                      </a:r>
                      <a:r>
                        <a:rPr kumimoji="0" lang="fr-F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Technology</a:t>
                      </a:r>
                      <a:endParaRPr kumimoji="0" lang="ar-TN" sz="2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180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  <a:tr h="1083102">
                <a:tc>
                  <a:txBody>
                    <a:bodyPr/>
                    <a:lstStyle/>
                    <a:p>
                      <a:pPr marL="468000" marR="0" lvl="0" indent="-46800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100000"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0" lang="fr-FR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21 institutions </a:t>
                      </a:r>
                      <a:r>
                        <a:rPr kumimoji="0" lang="fr-F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provide</a:t>
                      </a: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preparatory</a:t>
                      </a: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 stages </a:t>
                      </a:r>
                      <a:r>
                        <a:rPr kumimoji="0" lang="fr-F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including</a:t>
                      </a: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 2 </a:t>
                      </a:r>
                      <a:r>
                        <a:rPr kumimoji="0" lang="fr-F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providing</a:t>
                      </a: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integrated</a:t>
                      </a: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preparatory</a:t>
                      </a:r>
                      <a:r>
                        <a:rPr kumimoji="0" lang="fr-F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 stages</a:t>
                      </a:r>
                    </a:p>
                  </a:txBody>
                  <a:tcPr marL="180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0" y="285728"/>
            <a:ext cx="9001156" cy="6668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000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</a:endParaRPr>
          </a:p>
          <a:p>
            <a:pPr algn="r" rtl="1">
              <a:spcBef>
                <a:spcPts val="150"/>
              </a:spcBef>
              <a:spcAft>
                <a:spcPts val="150"/>
              </a:spcAft>
            </a:pPr>
            <a:endParaRPr lang="ar-TN" sz="2000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</a:endParaRPr>
          </a:p>
          <a:p>
            <a:r>
              <a:rPr lang="fr-FR" sz="3200" dirty="0" smtClean="0"/>
              <a:t> </a:t>
            </a:r>
          </a:p>
          <a:p>
            <a:r>
              <a:rPr lang="fr-FR" sz="3200" dirty="0" smtClean="0"/>
              <a:t> </a:t>
            </a:r>
            <a:r>
              <a:rPr lang="fr-FR" sz="3200" dirty="0" smtClean="0">
                <a:solidFill>
                  <a:srgbClr val="FFFFCC"/>
                </a:solidFill>
              </a:rPr>
              <a:t>The  Higher Institutes of </a:t>
            </a:r>
            <a:r>
              <a:rPr lang="fr-FR" sz="3200" dirty="0" err="1" smtClean="0">
                <a:solidFill>
                  <a:srgbClr val="FFFFCC"/>
                </a:solidFill>
              </a:rPr>
              <a:t>Technological</a:t>
            </a:r>
            <a:r>
              <a:rPr lang="fr-FR" sz="3200" dirty="0" smtClean="0">
                <a:solidFill>
                  <a:srgbClr val="FFFFCC"/>
                </a:solidFill>
              </a:rPr>
              <a:t> </a:t>
            </a:r>
            <a:r>
              <a:rPr lang="fr-FR" sz="3200" dirty="0" err="1" smtClean="0">
                <a:solidFill>
                  <a:srgbClr val="FFFFCC"/>
                </a:solidFill>
              </a:rPr>
              <a:t>Studies</a:t>
            </a:r>
            <a:r>
              <a:rPr lang="fr-FR" sz="3200" dirty="0" smtClean="0">
                <a:solidFill>
                  <a:srgbClr val="FFFFCC"/>
                </a:solidFill>
              </a:rPr>
              <a:t> </a:t>
            </a:r>
            <a:r>
              <a:rPr lang="fr-FR" sz="3200" dirty="0" err="1" smtClean="0">
                <a:solidFill>
                  <a:srgbClr val="FFFFCC"/>
                </a:solidFill>
              </a:rPr>
              <a:t>were</a:t>
            </a:r>
            <a:r>
              <a:rPr lang="fr-FR" sz="3200" dirty="0" smtClean="0">
                <a:solidFill>
                  <a:srgbClr val="FFFFCC"/>
                </a:solidFill>
              </a:rPr>
              <a:t> </a:t>
            </a:r>
            <a:r>
              <a:rPr lang="fr-FR" sz="3200" dirty="0" err="1" smtClean="0">
                <a:solidFill>
                  <a:srgbClr val="FFFFCC"/>
                </a:solidFill>
              </a:rPr>
              <a:t>created</a:t>
            </a:r>
            <a:r>
              <a:rPr lang="fr-FR" sz="3200" dirty="0" smtClean="0">
                <a:solidFill>
                  <a:srgbClr val="FFFFCC"/>
                </a:solidFill>
              </a:rPr>
              <a:t>  in 1992 </a:t>
            </a:r>
            <a:r>
              <a:rPr lang="fr-FR" sz="3200" dirty="0" err="1" smtClean="0">
                <a:solidFill>
                  <a:srgbClr val="FFFFCC"/>
                </a:solidFill>
              </a:rPr>
              <a:t>while</a:t>
            </a:r>
            <a:r>
              <a:rPr lang="fr-FR" sz="3200" dirty="0" smtClean="0">
                <a:solidFill>
                  <a:srgbClr val="FFFFCC"/>
                </a:solidFill>
              </a:rPr>
              <a:t>  The General </a:t>
            </a:r>
            <a:r>
              <a:rPr lang="fr-FR" sz="3200" dirty="0" err="1" smtClean="0">
                <a:solidFill>
                  <a:srgbClr val="FFFFCC"/>
                </a:solidFill>
              </a:rPr>
              <a:t>Directorate</a:t>
            </a:r>
            <a:r>
              <a:rPr lang="fr-FR" sz="3200" dirty="0" smtClean="0">
                <a:solidFill>
                  <a:srgbClr val="FFFFCC"/>
                </a:solidFill>
              </a:rPr>
              <a:t> of </a:t>
            </a:r>
            <a:r>
              <a:rPr lang="fr-FR" sz="3200" dirty="0" err="1" smtClean="0">
                <a:solidFill>
                  <a:srgbClr val="FFFFCC"/>
                </a:solidFill>
              </a:rPr>
              <a:t>Technological</a:t>
            </a:r>
            <a:r>
              <a:rPr lang="fr-FR" sz="3200" dirty="0" smtClean="0">
                <a:solidFill>
                  <a:srgbClr val="FFFFCC"/>
                </a:solidFill>
              </a:rPr>
              <a:t> </a:t>
            </a:r>
            <a:r>
              <a:rPr lang="fr-FR" sz="3200" dirty="0" err="1" smtClean="0">
                <a:solidFill>
                  <a:srgbClr val="FFFFCC"/>
                </a:solidFill>
              </a:rPr>
              <a:t>Studies</a:t>
            </a:r>
            <a:r>
              <a:rPr lang="fr-FR" sz="3200" dirty="0" smtClean="0">
                <a:solidFill>
                  <a:srgbClr val="FFFFCC"/>
                </a:solidFill>
              </a:rPr>
              <a:t> </a:t>
            </a:r>
            <a:r>
              <a:rPr lang="fr-FR" sz="3200" dirty="0" err="1" smtClean="0">
                <a:solidFill>
                  <a:srgbClr val="FFFFCC"/>
                </a:solidFill>
              </a:rPr>
              <a:t>was</a:t>
            </a:r>
            <a:r>
              <a:rPr lang="fr-FR" sz="3200" dirty="0" smtClean="0">
                <a:solidFill>
                  <a:srgbClr val="FFFFCC"/>
                </a:solidFill>
              </a:rPr>
              <a:t>  </a:t>
            </a:r>
            <a:r>
              <a:rPr lang="fr-FR" sz="3200" dirty="0" err="1" smtClean="0">
                <a:solidFill>
                  <a:srgbClr val="FFFFCC"/>
                </a:solidFill>
              </a:rPr>
              <a:t>founded</a:t>
            </a:r>
            <a:r>
              <a:rPr lang="fr-FR" sz="3200" dirty="0" smtClean="0">
                <a:solidFill>
                  <a:srgbClr val="FFFFCC"/>
                </a:solidFill>
              </a:rPr>
              <a:t> in  2001. It </a:t>
            </a:r>
            <a:r>
              <a:rPr lang="fr-FR" sz="3200" dirty="0" err="1" smtClean="0">
                <a:solidFill>
                  <a:srgbClr val="FFFFCC"/>
                </a:solidFill>
              </a:rPr>
              <a:t>consists</a:t>
            </a:r>
            <a:r>
              <a:rPr lang="fr-FR" sz="3200" dirty="0" smtClean="0">
                <a:solidFill>
                  <a:srgbClr val="FFFFCC"/>
                </a:solidFill>
              </a:rPr>
              <a:t> of the </a:t>
            </a:r>
            <a:r>
              <a:rPr lang="fr-FR" sz="3200" dirty="0" err="1" smtClean="0">
                <a:solidFill>
                  <a:srgbClr val="FFFFCC"/>
                </a:solidFill>
              </a:rPr>
              <a:t>following</a:t>
            </a:r>
            <a:r>
              <a:rPr lang="fr-FR" sz="3200" dirty="0" smtClean="0">
                <a:solidFill>
                  <a:srgbClr val="FFFFCC"/>
                </a:solidFill>
              </a:rPr>
              <a:t> </a:t>
            </a:r>
            <a:r>
              <a:rPr lang="fr-FR" sz="3200" dirty="0" err="1" smtClean="0">
                <a:solidFill>
                  <a:srgbClr val="FFFFCC"/>
                </a:solidFill>
              </a:rPr>
              <a:t>three</a:t>
            </a:r>
            <a:r>
              <a:rPr lang="fr-FR" sz="3200" dirty="0" smtClean="0">
                <a:solidFill>
                  <a:srgbClr val="FFFFCC"/>
                </a:solidFill>
              </a:rPr>
              <a:t> </a:t>
            </a:r>
            <a:r>
              <a:rPr lang="fr-FR" sz="3200" dirty="0" err="1" smtClean="0">
                <a:solidFill>
                  <a:srgbClr val="FFFFCC"/>
                </a:solidFill>
              </a:rPr>
              <a:t>departments</a:t>
            </a:r>
            <a:r>
              <a:rPr lang="fr-FR" sz="3200" dirty="0" smtClean="0">
                <a:solidFill>
                  <a:srgbClr val="FFFFCC"/>
                </a:solidFill>
              </a:rPr>
              <a:t>:</a:t>
            </a:r>
          </a:p>
          <a:p>
            <a:r>
              <a:rPr lang="fr-FR" sz="3200" dirty="0" smtClean="0">
                <a:solidFill>
                  <a:srgbClr val="FFFFCC"/>
                </a:solidFill>
              </a:rPr>
              <a:t/>
            </a:r>
            <a:br>
              <a:rPr lang="fr-FR" sz="3200" dirty="0" smtClean="0">
                <a:solidFill>
                  <a:srgbClr val="FFFFCC"/>
                </a:solidFill>
              </a:rPr>
            </a:br>
            <a:r>
              <a:rPr lang="fr-FR" sz="3200" dirty="0" smtClean="0">
                <a:solidFill>
                  <a:srgbClr val="FFFFCC"/>
                </a:solidFill>
              </a:rPr>
              <a:t>- Administration of  Higher Institutes of  </a:t>
            </a:r>
            <a:r>
              <a:rPr lang="fr-FR" sz="3200" dirty="0" err="1" smtClean="0">
                <a:solidFill>
                  <a:srgbClr val="FFFFCC"/>
                </a:solidFill>
              </a:rPr>
              <a:t>Technological</a:t>
            </a:r>
            <a:r>
              <a:rPr lang="fr-FR" sz="3200" dirty="0" smtClean="0">
                <a:solidFill>
                  <a:srgbClr val="FFFFCC"/>
                </a:solidFill>
              </a:rPr>
              <a:t> </a:t>
            </a:r>
            <a:r>
              <a:rPr lang="fr-FR" sz="3200" dirty="0" err="1" smtClean="0">
                <a:solidFill>
                  <a:srgbClr val="FFFFCC"/>
                </a:solidFill>
              </a:rPr>
              <a:t>Studies</a:t>
            </a:r>
            <a:r>
              <a:rPr lang="fr-FR" sz="3200" dirty="0" smtClean="0">
                <a:solidFill>
                  <a:srgbClr val="FFFFCC"/>
                </a:solidFill>
              </a:rPr>
              <a:t/>
            </a:r>
            <a:br>
              <a:rPr lang="fr-FR" sz="3200" dirty="0" smtClean="0">
                <a:solidFill>
                  <a:srgbClr val="FFFFCC"/>
                </a:solidFill>
              </a:rPr>
            </a:br>
            <a:r>
              <a:rPr lang="fr-FR" sz="3200" dirty="0" smtClean="0">
                <a:solidFill>
                  <a:srgbClr val="FFFFCC"/>
                </a:solidFill>
              </a:rPr>
              <a:t>- Administration of  Engineering </a:t>
            </a:r>
            <a:r>
              <a:rPr lang="fr-FR" sz="3200" dirty="0" err="1" smtClean="0">
                <a:solidFill>
                  <a:srgbClr val="FFFFCC"/>
                </a:solidFill>
              </a:rPr>
              <a:t>Studies</a:t>
            </a:r>
            <a:r>
              <a:rPr lang="fr-FR" sz="3200" dirty="0" smtClean="0">
                <a:solidFill>
                  <a:srgbClr val="FFFFCC"/>
                </a:solidFill>
              </a:rPr>
              <a:t/>
            </a:r>
            <a:br>
              <a:rPr lang="fr-FR" sz="3200" dirty="0" smtClean="0">
                <a:solidFill>
                  <a:srgbClr val="FFFFCC"/>
                </a:solidFill>
              </a:rPr>
            </a:br>
            <a:r>
              <a:rPr lang="fr-FR" sz="3200" dirty="0" smtClean="0">
                <a:solidFill>
                  <a:srgbClr val="FFFFCC"/>
                </a:solidFill>
              </a:rPr>
              <a:t>- Administration of </a:t>
            </a:r>
            <a:r>
              <a:rPr lang="fr-FR" sz="3200" dirty="0" err="1" smtClean="0">
                <a:solidFill>
                  <a:srgbClr val="FFFFCC"/>
                </a:solidFill>
              </a:rPr>
              <a:t>Partnership</a:t>
            </a:r>
            <a:r>
              <a:rPr lang="fr-FR" sz="3200" dirty="0" smtClean="0">
                <a:solidFill>
                  <a:srgbClr val="FFFFCC"/>
                </a:solidFill>
              </a:rPr>
              <a:t> </a:t>
            </a:r>
            <a:r>
              <a:rPr lang="fr-FR" sz="3200" dirty="0" err="1" smtClean="0">
                <a:solidFill>
                  <a:srgbClr val="FFFFCC"/>
                </a:solidFill>
              </a:rPr>
              <a:t>with</a:t>
            </a:r>
            <a:r>
              <a:rPr lang="fr-FR" sz="3200" b="1" dirty="0" smtClean="0">
                <a:solidFill>
                  <a:srgbClr val="FFFFCC"/>
                </a:solidFill>
              </a:rPr>
              <a:t> T</a:t>
            </a:r>
            <a:r>
              <a:rPr lang="fr-FR" sz="3200" dirty="0" smtClean="0">
                <a:solidFill>
                  <a:srgbClr val="FFFFCC"/>
                </a:solidFill>
              </a:rPr>
              <a:t>he </a:t>
            </a:r>
            <a:r>
              <a:rPr lang="fr-FR" sz="3200" dirty="0" err="1" smtClean="0">
                <a:solidFill>
                  <a:srgbClr val="FFFFCC"/>
                </a:solidFill>
              </a:rPr>
              <a:t>Environment</a:t>
            </a:r>
            <a:r>
              <a:rPr lang="fr-FR" sz="3200" dirty="0" smtClean="0">
                <a:solidFill>
                  <a:srgbClr val="FFFFCC"/>
                </a:solidFill>
              </a:rPr>
              <a:t> and Professional </a:t>
            </a:r>
            <a:r>
              <a:rPr lang="fr-FR" sz="3200" dirty="0" err="1" smtClean="0">
                <a:solidFill>
                  <a:srgbClr val="FFFFCC"/>
                </a:solidFill>
              </a:rPr>
              <a:t>Integration</a:t>
            </a:r>
            <a:endParaRPr lang="fr-FR" sz="3200" dirty="0" smtClean="0">
              <a:solidFill>
                <a:srgbClr val="FFFFCC"/>
              </a:solidFill>
            </a:endParaRPr>
          </a:p>
          <a:p>
            <a:r>
              <a:rPr lang="fr-FR" sz="3200" dirty="0" smtClean="0"/>
              <a:t> </a:t>
            </a:r>
            <a:endParaRPr lang="fr-FR" sz="3200" dirty="0"/>
          </a:p>
        </p:txBody>
      </p:sp>
      <p:sp>
        <p:nvSpPr>
          <p:cNvPr id="5" name="Rectangle 4"/>
          <p:cNvSpPr/>
          <p:nvPr/>
        </p:nvSpPr>
        <p:spPr>
          <a:xfrm>
            <a:off x="252000" y="214290"/>
            <a:ext cx="8640000" cy="107721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3200" b="1" dirty="0" err="1" smtClean="0">
                <a:solidFill>
                  <a:srgbClr val="FFFFCC"/>
                </a:solidFill>
              </a:rPr>
              <a:t>Presentation</a:t>
            </a:r>
            <a:r>
              <a:rPr lang="fr-FR" sz="3200" b="1" dirty="0" smtClean="0">
                <a:solidFill>
                  <a:srgbClr val="FFFFCC"/>
                </a:solidFill>
              </a:rPr>
              <a:t> of The General </a:t>
            </a:r>
            <a:r>
              <a:rPr lang="fr-FR" sz="3200" b="1" dirty="0" err="1" smtClean="0">
                <a:solidFill>
                  <a:srgbClr val="FFFFCC"/>
                </a:solidFill>
              </a:rPr>
              <a:t>Directorate</a:t>
            </a:r>
            <a:r>
              <a:rPr lang="fr-FR" sz="3200" b="1" dirty="0" smtClean="0">
                <a:solidFill>
                  <a:srgbClr val="FFFFCC"/>
                </a:solidFill>
              </a:rPr>
              <a:t> of </a:t>
            </a:r>
            <a:r>
              <a:rPr lang="fr-FR" sz="3200" b="1" dirty="0" err="1" smtClean="0">
                <a:solidFill>
                  <a:srgbClr val="FFFFCC"/>
                </a:solidFill>
              </a:rPr>
              <a:t>Technological</a:t>
            </a:r>
            <a:r>
              <a:rPr lang="fr-FR" sz="3200" b="1" dirty="0" smtClean="0">
                <a:solidFill>
                  <a:srgbClr val="FFFFCC"/>
                </a:solidFill>
              </a:rPr>
              <a:t> </a:t>
            </a:r>
            <a:r>
              <a:rPr lang="fr-FR" sz="3200" b="1" dirty="0" err="1" smtClean="0">
                <a:solidFill>
                  <a:srgbClr val="FFFFCC"/>
                </a:solidFill>
              </a:rPr>
              <a:t>Studies</a:t>
            </a:r>
            <a:endParaRPr lang="fr-FR" sz="3200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-425450" y="1379538"/>
            <a:ext cx="51181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fr-FR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-425450" y="1379538"/>
            <a:ext cx="51181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fr-FR"/>
          </a:p>
        </p:txBody>
      </p:sp>
      <p:sp>
        <p:nvSpPr>
          <p:cNvPr id="10" name="Line 3"/>
          <p:cNvSpPr>
            <a:spLocks noChangeShapeType="1"/>
          </p:cNvSpPr>
          <p:nvPr/>
        </p:nvSpPr>
        <p:spPr bwMode="auto">
          <a:xfrm flipH="1">
            <a:off x="161315400" y="2324100"/>
            <a:ext cx="21240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0" y="1"/>
          <a:ext cx="9144000" cy="6857999"/>
        </p:xfrm>
        <a:graphic>
          <a:graphicData uri="http://schemas.openxmlformats.org/drawingml/2006/table">
            <a:tbl>
              <a:tblPr rtl="1"/>
              <a:tblGrid>
                <a:gridCol w="4272512"/>
                <a:gridCol w="1315651"/>
                <a:gridCol w="1260111"/>
                <a:gridCol w="1249368"/>
                <a:gridCol w="1046358"/>
              </a:tblGrid>
              <a:tr h="1257741">
                <a:tc gridSpan="5">
                  <a:txBody>
                    <a:bodyPr/>
                    <a:lstStyle/>
                    <a:p>
                      <a:pPr algn="ctr" rtl="1" fontAlgn="ctr">
                        <a:spcBef>
                          <a:spcPts val="600"/>
                        </a:spcBef>
                      </a:pPr>
                      <a:endParaRPr lang="ar-TN" sz="2400" b="1" i="0" u="none" strike="noStrike" dirty="0">
                        <a:latin typeface="Arial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29393">
                <a:tc rowSpan="2">
                  <a:txBody>
                    <a:bodyPr/>
                    <a:lstStyle/>
                    <a:p>
                      <a:pPr algn="ctr" rtl="1" fontAlgn="b"/>
                      <a:r>
                        <a:rPr lang="fr-FR" sz="2000" b="1" i="0" u="none" strike="noStrike" dirty="0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Institution</a:t>
                      </a:r>
                      <a:endParaRPr lang="ar-TN" sz="2000" b="0" i="0" u="none" strike="noStrike" dirty="0">
                        <a:solidFill>
                          <a:srgbClr val="002060"/>
                        </a:solidFill>
                        <a:latin typeface="Arial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 fontAlgn="ctr"/>
                      <a:r>
                        <a:rPr lang="fr-FR" sz="2000" b="1" i="0" u="none" strike="noStrike" dirty="0" err="1" smtClean="0">
                          <a:latin typeface="Arial"/>
                          <a:cs typeface="+mn-cs"/>
                        </a:rPr>
                        <a:t>Number</a:t>
                      </a:r>
                      <a:r>
                        <a:rPr lang="fr-FR" sz="2000" b="1" i="0" u="none" strike="noStrike" dirty="0" smtClean="0">
                          <a:latin typeface="Arial"/>
                          <a:cs typeface="+mn-cs"/>
                        </a:rPr>
                        <a:t> of </a:t>
                      </a:r>
                      <a:r>
                        <a:rPr lang="fr-FR" sz="2000" b="1" i="0" u="none" strike="noStrike" dirty="0" err="1" smtClean="0">
                          <a:latin typeface="Arial"/>
                          <a:cs typeface="+mn-cs"/>
                        </a:rPr>
                        <a:t>students</a:t>
                      </a:r>
                      <a:endParaRPr lang="ar-TN" sz="2000" b="1" i="0" u="none" strike="noStrike" dirty="0">
                        <a:latin typeface="Arial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r-FR" sz="1800" b="1" i="0" u="none" strike="noStrike" dirty="0" smtClean="0">
                          <a:latin typeface="Arial"/>
                          <a:cs typeface="+mn-cs"/>
                        </a:rPr>
                        <a:t>The total </a:t>
                      </a:r>
                      <a:r>
                        <a:rPr lang="fr-FR" sz="1800" b="1" i="0" u="none" strike="noStrike" dirty="0" err="1" smtClean="0">
                          <a:latin typeface="Arial"/>
                          <a:cs typeface="+mn-cs"/>
                        </a:rPr>
                        <a:t>number</a:t>
                      </a:r>
                      <a:endParaRPr lang="ar-TN" sz="1800" b="1" i="0" u="none" strike="noStrike" dirty="0">
                        <a:latin typeface="Arial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</a:tr>
              <a:tr h="58939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r-FR" sz="1800" b="1" i="0" u="none" strike="noStrike" dirty="0" smtClean="0">
                          <a:latin typeface="Arial"/>
                          <a:cs typeface="+mn-cs"/>
                        </a:rPr>
                        <a:t>First </a:t>
                      </a:r>
                      <a:r>
                        <a:rPr lang="fr-FR" sz="1800" b="1" i="0" u="none" strike="noStrike" dirty="0" err="1" smtClean="0">
                          <a:latin typeface="Arial"/>
                          <a:cs typeface="+mn-cs"/>
                        </a:rPr>
                        <a:t>year</a:t>
                      </a:r>
                      <a:endParaRPr lang="ar-TN" sz="1800" b="1" i="0" u="none" strike="noStrike" dirty="0">
                        <a:latin typeface="Arial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r-FR" sz="1800" b="1" i="0" u="none" strike="noStrike" dirty="0" smtClean="0">
                          <a:latin typeface="Arial"/>
                          <a:cs typeface="+mn-cs"/>
                        </a:rPr>
                        <a:t>Second </a:t>
                      </a:r>
                      <a:r>
                        <a:rPr lang="fr-FR" sz="1800" b="1" i="0" u="none" strike="noStrike" dirty="0" err="1" smtClean="0">
                          <a:latin typeface="Arial"/>
                          <a:cs typeface="+mn-cs"/>
                        </a:rPr>
                        <a:t>year</a:t>
                      </a:r>
                      <a:endParaRPr lang="ar-TN" sz="1800" b="1" i="0" u="none" strike="noStrike" dirty="0">
                        <a:latin typeface="Arial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r-FR" sz="1800" b="1" i="0" u="none" strike="noStrike" dirty="0" err="1" smtClean="0">
                          <a:latin typeface="Arial"/>
                          <a:cs typeface="+mn-cs"/>
                        </a:rPr>
                        <a:t>Third</a:t>
                      </a:r>
                      <a:r>
                        <a:rPr lang="fr-FR" sz="1800" b="1" i="0" u="none" strike="noStrike" dirty="0" smtClean="0">
                          <a:latin typeface="Arial"/>
                          <a:cs typeface="+mn-cs"/>
                        </a:rPr>
                        <a:t> </a:t>
                      </a:r>
                      <a:r>
                        <a:rPr lang="fr-FR" sz="1800" b="1" i="0" u="none" strike="noStrike" dirty="0" err="1" smtClean="0">
                          <a:latin typeface="Arial"/>
                          <a:cs typeface="+mn-cs"/>
                        </a:rPr>
                        <a:t>year</a:t>
                      </a:r>
                      <a:endParaRPr lang="ar-TN" sz="1800" b="1" i="0" u="none" strike="noStrike" dirty="0">
                        <a:latin typeface="Arial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90630">
                <a:tc>
                  <a:txBody>
                    <a:bodyPr/>
                    <a:lstStyle/>
                    <a:p>
                      <a:pPr algn="l" rtl="1" fontAlgn="ctr"/>
                      <a:r>
                        <a:rPr lang="fr-FR" sz="1800" b="1" i="0" u="none" strike="noStrike" dirty="0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The non-agricultural engineering</a:t>
                      </a:r>
                      <a:r>
                        <a:rPr lang="fr-FR" sz="1800" b="1" i="0" u="none" strike="noStrike" baseline="0" dirty="0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 institutions (12)              </a:t>
                      </a:r>
                      <a:endParaRPr lang="ar-TN" sz="1800" b="1" i="0" u="none" strike="noStrike" dirty="0">
                        <a:solidFill>
                          <a:srgbClr val="002060"/>
                        </a:solidFill>
                        <a:latin typeface="Arial"/>
                        <a:cs typeface="+mn-cs"/>
                      </a:endParaRPr>
                    </a:p>
                  </a:txBody>
                  <a:tcPr marL="0" marR="697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4139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3532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3252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10923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28012">
                <a:tc>
                  <a:txBody>
                    <a:bodyPr/>
                    <a:lstStyle/>
                    <a:p>
                      <a:pPr algn="l" rtl="1" fontAlgn="ctr"/>
                      <a:r>
                        <a:rPr lang="fr-FR" sz="1800" b="1" i="0" u="none" strike="noStrike" dirty="0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                                                             </a:t>
                      </a:r>
                      <a:r>
                        <a:rPr lang="fr-FR" sz="1800" b="1" i="0" u="none" strike="noStrike" baseline="0" dirty="0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   </a:t>
                      </a:r>
                      <a:r>
                        <a:rPr lang="fr-FR" sz="1800" b="1" i="0" u="none" strike="noStrike" dirty="0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The Agricultural</a:t>
                      </a:r>
                      <a:r>
                        <a:rPr lang="fr-FR" sz="1800" b="1" i="0" u="none" strike="noStrike" baseline="0" dirty="0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 </a:t>
                      </a:r>
                      <a:r>
                        <a:rPr lang="fr-FR" sz="1800" b="1" i="0" u="none" strike="noStrike" dirty="0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engineering institutions</a:t>
                      </a:r>
                      <a:r>
                        <a:rPr lang="fr-FR" sz="1800" b="1" i="0" u="none" strike="noStrike" baseline="0" dirty="0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 (7)             </a:t>
                      </a:r>
                      <a:endParaRPr lang="ar-TN" sz="1800" b="1" i="0" u="none" strike="noStrike" dirty="0">
                        <a:solidFill>
                          <a:srgbClr val="002060"/>
                        </a:solidFill>
                        <a:latin typeface="Arial"/>
                        <a:cs typeface="+mn-cs"/>
                      </a:endParaRPr>
                    </a:p>
                  </a:txBody>
                  <a:tcPr marL="0" marR="697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681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731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676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2088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182748">
                <a:tc>
                  <a:txBody>
                    <a:bodyPr/>
                    <a:lstStyle/>
                    <a:p>
                      <a:pPr algn="l" rtl="1" fontAlgn="ctr"/>
                      <a:r>
                        <a:rPr lang="fr-FR" sz="1800" b="1" i="0" u="none" strike="noStrike" dirty="0" err="1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Higher</a:t>
                      </a:r>
                      <a:r>
                        <a:rPr lang="fr-FR" sz="1800" b="1" i="0" u="none" strike="noStrike" dirty="0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 Institutes of Applied    Sciences and </a:t>
                      </a:r>
                      <a:r>
                        <a:rPr lang="fr-FR" sz="1800" b="1" i="0" u="none" strike="noStrike" dirty="0" err="1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Technology</a:t>
                      </a:r>
                      <a:r>
                        <a:rPr lang="fr-FR" sz="1800" b="1" i="0" u="none" strike="noStrike" dirty="0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 (7) (</a:t>
                      </a:r>
                      <a:r>
                        <a:rPr lang="fr-FR" sz="1800" b="1" i="0" u="none" strike="noStrike" dirty="0" err="1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engineers</a:t>
                      </a:r>
                      <a:r>
                        <a:rPr lang="fr-FR" sz="1800" b="1" i="0" u="none" strike="noStrike" dirty="0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 training stage)                         </a:t>
                      </a:r>
                      <a:endParaRPr lang="ar-TN" sz="1800" b="1" i="0" u="none" strike="noStrike" dirty="0">
                        <a:solidFill>
                          <a:srgbClr val="002060"/>
                        </a:solidFill>
                        <a:latin typeface="Arial"/>
                        <a:cs typeface="+mn-cs"/>
                      </a:endParaRPr>
                    </a:p>
                  </a:txBody>
                  <a:tcPr marL="0" marR="697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647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609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419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1675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30803">
                <a:tc>
                  <a:txBody>
                    <a:bodyPr/>
                    <a:lstStyle/>
                    <a:p>
                      <a:pPr algn="l" rtl="1" fontAlgn="ctr"/>
                      <a:r>
                        <a:rPr lang="fr-FR" sz="1800" b="1" i="0" u="none" strike="noStrike" dirty="0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The National Institute of Applied Sciences and </a:t>
                      </a:r>
                      <a:r>
                        <a:rPr lang="fr-FR" sz="1800" b="1" i="0" u="none" strike="noStrike" dirty="0" err="1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Technology</a:t>
                      </a:r>
                      <a:endParaRPr lang="ar-TN" sz="1800" b="1" i="0" u="none" strike="noStrike" dirty="0">
                        <a:solidFill>
                          <a:srgbClr val="002060"/>
                        </a:solidFill>
                        <a:latin typeface="Arial"/>
                        <a:cs typeface="+mn-cs"/>
                      </a:endParaRPr>
                    </a:p>
                  </a:txBody>
                  <a:tcPr marL="0" marR="69713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674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837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326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1837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49282">
                <a:tc>
                  <a:txBody>
                    <a:bodyPr/>
                    <a:lstStyle/>
                    <a:p>
                      <a:pPr algn="ctr" rtl="1" fontAlgn="ctr"/>
                      <a:r>
                        <a:rPr lang="fr-FR" sz="1800" b="1" i="0" u="none" strike="noStrike" dirty="0" err="1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Overall</a:t>
                      </a:r>
                      <a:r>
                        <a:rPr lang="fr-FR" sz="1800" b="1" i="0" u="none" strike="noStrike" dirty="0" smtClean="0">
                          <a:solidFill>
                            <a:srgbClr val="002060"/>
                          </a:solidFill>
                          <a:latin typeface="Arial"/>
                          <a:cs typeface="+mn-cs"/>
                        </a:rPr>
                        <a:t> data</a:t>
                      </a:r>
                      <a:endParaRPr lang="ar-TN" sz="1800" b="1" i="0" u="none" strike="noStrike" dirty="0">
                        <a:solidFill>
                          <a:srgbClr val="002060"/>
                        </a:solidFill>
                        <a:latin typeface="Arial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6141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5709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4673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2000" b="1" i="0" u="none" strike="noStrike" dirty="0">
                          <a:latin typeface="Arial"/>
                          <a:cs typeface="+mn-cs"/>
                        </a:rPr>
                        <a:t>16523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Line 3"/>
          <p:cNvSpPr>
            <a:spLocks noChangeShapeType="1"/>
          </p:cNvSpPr>
          <p:nvPr/>
        </p:nvSpPr>
        <p:spPr bwMode="auto">
          <a:xfrm flipH="1">
            <a:off x="161315400" y="2324100"/>
            <a:ext cx="21240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</p:sp>
      <p:sp>
        <p:nvSpPr>
          <p:cNvPr id="7" name="ZoneTexte 6"/>
          <p:cNvSpPr txBox="1"/>
          <p:nvPr/>
        </p:nvSpPr>
        <p:spPr>
          <a:xfrm>
            <a:off x="428596" y="0"/>
            <a:ext cx="8286808" cy="146193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 fontAlgn="ctr">
              <a:spcBef>
                <a:spcPts val="600"/>
              </a:spcBef>
            </a:pPr>
            <a:r>
              <a:rPr lang="fr-FR" sz="2800" b="1" i="0" u="none" strike="noStrike" dirty="0" err="1" smtClean="0">
                <a:solidFill>
                  <a:srgbClr val="FFFFCC"/>
                </a:solidFill>
                <a:latin typeface="Arial"/>
                <a:cs typeface="+mn-cs"/>
              </a:rPr>
              <a:t>Number</a:t>
            </a:r>
            <a:r>
              <a:rPr lang="fr-FR" sz="2800" b="1" i="0" u="none" strike="noStrike" dirty="0" smtClean="0">
                <a:solidFill>
                  <a:srgbClr val="FFFFCC"/>
                </a:solidFill>
                <a:latin typeface="Arial"/>
                <a:cs typeface="+mn-cs"/>
              </a:rPr>
              <a:t> of </a:t>
            </a:r>
            <a:r>
              <a:rPr lang="fr-FR" sz="2800" b="1" i="0" u="none" strike="noStrike" dirty="0" err="1" smtClean="0">
                <a:solidFill>
                  <a:srgbClr val="FFFFCC"/>
                </a:solidFill>
                <a:latin typeface="Arial"/>
                <a:cs typeface="+mn-cs"/>
              </a:rPr>
              <a:t>Students</a:t>
            </a:r>
            <a:r>
              <a:rPr lang="fr-FR" sz="2800" b="1" i="0" u="none" strike="noStrike" dirty="0" smtClean="0">
                <a:solidFill>
                  <a:srgbClr val="FFFFCC"/>
                </a:solidFill>
                <a:latin typeface="Arial"/>
                <a:cs typeface="+mn-cs"/>
              </a:rPr>
              <a:t> </a:t>
            </a:r>
            <a:r>
              <a:rPr lang="fr-FR" sz="2800" b="1" i="0" u="none" strike="noStrike" dirty="0" err="1" smtClean="0">
                <a:solidFill>
                  <a:srgbClr val="FFFFCC"/>
                </a:solidFill>
                <a:latin typeface="Arial"/>
                <a:cs typeface="+mn-cs"/>
              </a:rPr>
              <a:t>Enrolled</a:t>
            </a:r>
            <a:r>
              <a:rPr lang="fr-FR" sz="2800" b="1" i="0" u="none" strike="noStrike" dirty="0" smtClean="0">
                <a:solidFill>
                  <a:srgbClr val="FFFFCC"/>
                </a:solidFill>
                <a:latin typeface="Arial"/>
                <a:cs typeface="+mn-cs"/>
              </a:rPr>
              <a:t> in The Engineering </a:t>
            </a:r>
            <a:r>
              <a:rPr lang="fr-FR" sz="2800" b="1" i="0" u="none" strike="noStrike" dirty="0" err="1" smtClean="0">
                <a:solidFill>
                  <a:srgbClr val="FFFFCC"/>
                </a:solidFill>
                <a:latin typeface="Arial"/>
                <a:cs typeface="+mn-cs"/>
              </a:rPr>
              <a:t>Schools</a:t>
            </a:r>
            <a:endParaRPr lang="ar-TN" sz="2800" b="1" i="0" u="none" strike="noStrike" dirty="0" smtClean="0">
              <a:solidFill>
                <a:srgbClr val="FFFFCC"/>
              </a:solidFill>
              <a:latin typeface="Arial"/>
              <a:cs typeface="+mn-cs"/>
            </a:endParaRPr>
          </a:p>
          <a:p>
            <a:pPr algn="ctr" rtl="1" fontAlgn="ctr">
              <a:spcBef>
                <a:spcPts val="600"/>
              </a:spcBef>
            </a:pPr>
            <a:r>
              <a:rPr lang="fr-FR" sz="2800" b="1" i="0" u="none" strike="noStrike" dirty="0" smtClean="0">
                <a:solidFill>
                  <a:srgbClr val="FFFFCC"/>
                </a:solidFill>
                <a:latin typeface="Arial"/>
                <a:cs typeface="+mn-cs"/>
              </a:rPr>
              <a:t>For the </a:t>
            </a:r>
            <a:r>
              <a:rPr lang="fr-FR" sz="2800" b="1" i="0" u="none" strike="noStrike" dirty="0" err="1" smtClean="0">
                <a:solidFill>
                  <a:srgbClr val="FFFFCC"/>
                </a:solidFill>
                <a:latin typeface="Arial"/>
                <a:cs typeface="+mn-cs"/>
              </a:rPr>
              <a:t>Academic</a:t>
            </a:r>
            <a:r>
              <a:rPr lang="fr-FR" sz="2800" b="1" i="0" u="none" strike="noStrike" dirty="0" smtClean="0">
                <a:solidFill>
                  <a:srgbClr val="FFFFCC"/>
                </a:solidFill>
                <a:latin typeface="Arial"/>
                <a:cs typeface="+mn-cs"/>
              </a:rPr>
              <a:t> </a:t>
            </a:r>
            <a:r>
              <a:rPr lang="fr-FR" sz="2800" b="1" i="0" u="none" strike="noStrike" dirty="0" err="1" smtClean="0">
                <a:solidFill>
                  <a:srgbClr val="FFFFCC"/>
                </a:solidFill>
                <a:latin typeface="Arial"/>
                <a:cs typeface="+mn-cs"/>
              </a:rPr>
              <a:t>Year</a:t>
            </a:r>
            <a:r>
              <a:rPr lang="fr-FR" sz="2800" b="1" i="0" u="none" strike="noStrike" dirty="0" smtClean="0">
                <a:solidFill>
                  <a:srgbClr val="FFFFCC"/>
                </a:solidFill>
                <a:latin typeface="Arial"/>
                <a:cs typeface="+mn-cs"/>
              </a:rPr>
              <a:t> 2011-2012</a:t>
            </a:r>
            <a:endParaRPr lang="ar-TN" sz="2800" b="1" i="0" u="none" strike="noStrike" dirty="0">
              <a:solidFill>
                <a:srgbClr val="FFFFCC"/>
              </a:solidFill>
              <a:latin typeface="Arial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95536" y="2060848"/>
            <a:ext cx="8290041" cy="102335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r-FR" sz="4400" kern="0" dirty="0" smtClean="0">
              <a:ln>
                <a:solidFill>
                  <a:schemeClr val="tx2">
                    <a:lumMod val="75000"/>
                  </a:schemeClr>
                </a:solidFill>
              </a:ln>
              <a:effectLst>
                <a:glow rad="228600">
                  <a:srgbClr val="FFFF00">
                    <a:alpha val="40000"/>
                  </a:srgbClr>
                </a:glow>
              </a:effectLst>
              <a:latin typeface="Lucida Calligraphy" pitchFamily="66" charset="0"/>
              <a:cs typeface="Andalus" pitchFamily="2" charset="-78"/>
            </a:endParaRPr>
          </a:p>
        </p:txBody>
      </p:sp>
      <p:graphicFrame>
        <p:nvGraphicFramePr>
          <p:cNvPr id="6" name="Graphique 5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95536" y="2060848"/>
            <a:ext cx="8290041" cy="102335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r-FR" sz="4400" kern="0" dirty="0" smtClean="0">
              <a:ln>
                <a:solidFill>
                  <a:schemeClr val="tx2">
                    <a:lumMod val="75000"/>
                  </a:schemeClr>
                </a:solidFill>
              </a:ln>
              <a:effectLst>
                <a:glow rad="228600">
                  <a:srgbClr val="FFFF00">
                    <a:alpha val="40000"/>
                  </a:srgbClr>
                </a:glow>
              </a:effectLst>
              <a:latin typeface="Lucida Calligraphy" pitchFamily="66" charset="0"/>
              <a:cs typeface="Andalus" pitchFamily="2" charset="-78"/>
            </a:endParaRPr>
          </a:p>
        </p:txBody>
      </p:sp>
      <p:graphicFrame>
        <p:nvGraphicFramePr>
          <p:cNvPr id="6" name="Graphique 5"/>
          <p:cNvGraphicFramePr/>
          <p:nvPr/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95536" y="2060848"/>
            <a:ext cx="8290041" cy="102335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r-FR" sz="4400" kern="0" dirty="0" smtClean="0">
              <a:ln>
                <a:solidFill>
                  <a:schemeClr val="tx2">
                    <a:lumMod val="75000"/>
                  </a:schemeClr>
                </a:solidFill>
              </a:ln>
              <a:effectLst>
                <a:glow rad="228600">
                  <a:srgbClr val="FFFF00">
                    <a:alpha val="40000"/>
                  </a:srgbClr>
                </a:glow>
              </a:effectLst>
              <a:latin typeface="Lucida Calligraphy" pitchFamily="66" charset="0"/>
              <a:cs typeface="Andalus" pitchFamily="2" charset="-78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-212362" y="0"/>
          <a:ext cx="935636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95536" y="2060848"/>
            <a:ext cx="8290041" cy="102335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r-FR" sz="4400" kern="0" dirty="0" smtClean="0">
              <a:ln>
                <a:solidFill>
                  <a:schemeClr val="tx2">
                    <a:lumMod val="75000"/>
                  </a:schemeClr>
                </a:solidFill>
              </a:ln>
              <a:effectLst>
                <a:glow rad="228600">
                  <a:srgbClr val="FFFF00">
                    <a:alpha val="40000"/>
                  </a:srgbClr>
                </a:glow>
              </a:effectLst>
              <a:latin typeface="Lucida Calligraphy" pitchFamily="66" charset="0"/>
              <a:cs typeface="Andalus" pitchFamily="2" charset="-78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-252039" y="0"/>
          <a:ext cx="947791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95536" y="2060848"/>
            <a:ext cx="8290041" cy="102335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r-FR" sz="4400" kern="0" dirty="0" smtClean="0">
              <a:ln>
                <a:solidFill>
                  <a:schemeClr val="tx2">
                    <a:lumMod val="75000"/>
                  </a:schemeClr>
                </a:solidFill>
              </a:ln>
              <a:effectLst>
                <a:glow rad="228600">
                  <a:srgbClr val="FFFF00">
                    <a:alpha val="40000"/>
                  </a:srgbClr>
                </a:glow>
              </a:effectLst>
              <a:latin typeface="Lucida Calligraphy" pitchFamily="66" charset="0"/>
              <a:cs typeface="Andalus" pitchFamily="2" charset="-78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162000" y="357166"/>
          <a:ext cx="8820000" cy="3003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124913" y="3500438"/>
          <a:ext cx="8894174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95536" y="2060848"/>
            <a:ext cx="8290041" cy="102335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endParaRPr lang="fr-FR" sz="4400" kern="0" dirty="0" smtClean="0">
              <a:ln>
                <a:solidFill>
                  <a:schemeClr val="tx2">
                    <a:lumMod val="75000"/>
                  </a:schemeClr>
                </a:solidFill>
              </a:ln>
              <a:effectLst>
                <a:glow rad="228600">
                  <a:srgbClr val="FFFF00">
                    <a:alpha val="40000"/>
                  </a:srgbClr>
                </a:glow>
              </a:effectLst>
              <a:latin typeface="Lucida Calligraphy" pitchFamily="66" charset="0"/>
              <a:cs typeface="Andalus" pitchFamily="2" charset="-78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214282" y="571480"/>
          <a:ext cx="8555037" cy="3071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85720" y="4214818"/>
          <a:ext cx="8446616" cy="1785950"/>
        </p:xfrm>
        <a:graphic>
          <a:graphicData uri="http://schemas.openxmlformats.org/drawingml/2006/table">
            <a:tbl>
              <a:tblPr rtl="1"/>
              <a:tblGrid>
                <a:gridCol w="7319010"/>
                <a:gridCol w="1127606"/>
              </a:tblGrid>
              <a:tr h="651147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r-FR" sz="3200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Year</a:t>
                      </a:r>
                      <a:endParaRPr lang="fr-FR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TN" sz="3200" b="1" dirty="0">
                          <a:latin typeface="Times New Roman"/>
                          <a:ea typeface="Times New Roman"/>
                          <a:cs typeface="+mn-cs"/>
                        </a:rPr>
                        <a:t>2011</a:t>
                      </a:r>
                      <a:endParaRPr lang="fr-FR" sz="3200" b="1" dirty="0"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</a:tr>
              <a:tr h="1134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r-FR" sz="2800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Number</a:t>
                      </a:r>
                      <a:r>
                        <a:rPr lang="fr-FR" sz="2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 of </a:t>
                      </a:r>
                      <a:r>
                        <a:rPr lang="fr-FR" sz="2800" b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students</a:t>
                      </a:r>
                      <a:r>
                        <a:rPr lang="fr-FR" sz="28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fr-FR" sz="2800" b="1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admitted</a:t>
                      </a:r>
                      <a:r>
                        <a:rPr lang="fr-FR" sz="28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 to th French </a:t>
                      </a:r>
                      <a:r>
                        <a:rPr lang="fr-FR" sz="2800" b="1" baseline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School</a:t>
                      </a:r>
                      <a:r>
                        <a:rPr lang="fr-FR" sz="28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 of Wood</a:t>
                      </a:r>
                      <a:endParaRPr lang="fr-FR" sz="2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r-FR" sz="3200" b="1" dirty="0" smtClean="0">
                          <a:latin typeface="Times New Roman"/>
                          <a:ea typeface="Times New Roman"/>
                          <a:cs typeface="+mn-cs"/>
                        </a:rPr>
                        <a:t>2012</a:t>
                      </a:r>
                      <a:endParaRPr lang="fr-FR" sz="3200" b="1" dirty="0"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785786" y="214290"/>
            <a:ext cx="7639868" cy="940651"/>
            <a:chOff x="3338282" y="2228384"/>
            <a:chExt cx="2085802" cy="354361"/>
          </a:xfrm>
        </p:grpSpPr>
        <p:sp>
          <p:nvSpPr>
            <p:cNvPr id="5" name="Rectangle à coins arrondis 4"/>
            <p:cNvSpPr/>
            <p:nvPr/>
          </p:nvSpPr>
          <p:spPr>
            <a:xfrm>
              <a:off x="3338282" y="2230136"/>
              <a:ext cx="2085802" cy="352609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Rectangle 5"/>
            <p:cNvSpPr/>
            <p:nvPr/>
          </p:nvSpPr>
          <p:spPr>
            <a:xfrm>
              <a:off x="3348610" y="2228384"/>
              <a:ext cx="2065146" cy="3319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/>
              <a:r>
                <a:rPr lang="fr-FR" sz="3200" b="1" dirty="0" smtClean="0">
                  <a:solidFill>
                    <a:schemeClr val="bg1"/>
                  </a:solidFill>
                </a:rPr>
                <a:t>Administration of </a:t>
              </a:r>
              <a:r>
                <a:rPr lang="fr-FR" sz="3200" b="1" dirty="0" err="1" smtClean="0">
                  <a:solidFill>
                    <a:schemeClr val="bg1"/>
                  </a:solidFill>
                </a:rPr>
                <a:t>Partnership</a:t>
              </a:r>
              <a:r>
                <a:rPr lang="fr-FR" sz="3200" dirty="0" smtClean="0">
                  <a:solidFill>
                    <a:schemeClr val="bg1"/>
                  </a:solidFill>
                </a:rPr>
                <a:t> </a:t>
              </a:r>
              <a:r>
                <a:rPr lang="fr-FR" sz="3200" b="1" dirty="0" err="1" smtClean="0">
                  <a:solidFill>
                    <a:schemeClr val="bg1"/>
                  </a:solidFill>
                </a:rPr>
                <a:t>with</a:t>
              </a:r>
              <a:r>
                <a:rPr lang="fr-FR" sz="3200" b="1" dirty="0" smtClean="0">
                  <a:solidFill>
                    <a:schemeClr val="bg1"/>
                  </a:solidFill>
                </a:rPr>
                <a:t> the </a:t>
              </a:r>
              <a:r>
                <a:rPr lang="fr-FR" sz="3200" b="1" dirty="0" err="1" smtClean="0">
                  <a:solidFill>
                    <a:schemeClr val="bg1"/>
                  </a:solidFill>
                </a:rPr>
                <a:t>Environment</a:t>
              </a:r>
              <a:r>
                <a:rPr lang="fr-FR" sz="3200" b="1" dirty="0" smtClean="0">
                  <a:solidFill>
                    <a:schemeClr val="bg1"/>
                  </a:solidFill>
                </a:rPr>
                <a:t> and Professional </a:t>
              </a:r>
              <a:r>
                <a:rPr lang="fr-FR" sz="3200" b="1" dirty="0" err="1" smtClean="0">
                  <a:solidFill>
                    <a:schemeClr val="bg1"/>
                  </a:solidFill>
                </a:rPr>
                <a:t>Integration</a:t>
              </a:r>
              <a:r>
                <a:rPr lang="fr-FR" sz="3200" b="1" dirty="0" smtClean="0">
                  <a:solidFill>
                    <a:schemeClr val="bg1"/>
                  </a:solidFill>
                </a:rPr>
                <a:t> :</a:t>
              </a:r>
              <a:endParaRPr lang="fr-FR" sz="3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2428868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The </a:t>
            </a:r>
            <a:r>
              <a:rPr lang="fr-FR" sz="3200" b="1" dirty="0" err="1" smtClean="0">
                <a:solidFill>
                  <a:schemeClr val="bg1"/>
                </a:solidFill>
              </a:rPr>
              <a:t>tasks</a:t>
            </a:r>
            <a:r>
              <a:rPr lang="fr-FR" sz="3200" b="1" dirty="0" smtClean="0">
                <a:solidFill>
                  <a:schemeClr val="bg1"/>
                </a:solidFill>
              </a:rPr>
              <a:t> are as </a:t>
            </a:r>
            <a:r>
              <a:rPr lang="fr-FR" sz="3200" b="1" dirty="0" err="1" smtClean="0">
                <a:solidFill>
                  <a:schemeClr val="bg1"/>
                </a:solidFill>
              </a:rPr>
              <a:t>follows</a:t>
            </a:r>
            <a:r>
              <a:rPr lang="fr-FR" sz="3200" b="1" dirty="0" smtClean="0">
                <a:solidFill>
                  <a:schemeClr val="bg1"/>
                </a:solidFill>
              </a:rPr>
              <a:t>:</a:t>
            </a:r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- </a:t>
            </a:r>
            <a:r>
              <a:rPr lang="fr-FR" sz="3200" dirty="0" err="1" smtClean="0">
                <a:solidFill>
                  <a:schemeClr val="bg1"/>
                </a:solidFill>
              </a:rPr>
              <a:t>Follow</a:t>
            </a:r>
            <a:r>
              <a:rPr lang="fr-FR" sz="3200" dirty="0" smtClean="0">
                <a:solidFill>
                  <a:schemeClr val="bg1"/>
                </a:solidFill>
              </a:rPr>
              <a:t>-up of </a:t>
            </a:r>
            <a:r>
              <a:rPr lang="fr-FR" sz="3200" dirty="0" err="1" smtClean="0">
                <a:solidFill>
                  <a:schemeClr val="bg1"/>
                </a:solidFill>
              </a:rPr>
              <a:t>incubators</a:t>
            </a:r>
            <a:r>
              <a:rPr lang="fr-FR" sz="3200" dirty="0" smtClean="0">
                <a:solidFill>
                  <a:schemeClr val="bg1"/>
                </a:solidFill>
              </a:rPr>
              <a:t> </a:t>
            </a:r>
            <a:r>
              <a:rPr lang="fr-FR" sz="3200" dirty="0" err="1" smtClean="0">
                <a:solidFill>
                  <a:schemeClr val="bg1"/>
                </a:solidFill>
              </a:rPr>
              <a:t>activity</a:t>
            </a:r>
            <a:r>
              <a:rPr lang="fr-FR" sz="3200" dirty="0" smtClean="0">
                <a:solidFill>
                  <a:schemeClr val="bg1"/>
                </a:solidFill>
              </a:rPr>
              <a:t> and management of the initiative programs for </a:t>
            </a:r>
            <a:r>
              <a:rPr lang="fr-FR" sz="3200" dirty="0" err="1" smtClean="0">
                <a:solidFill>
                  <a:schemeClr val="bg1"/>
                </a:solidFill>
              </a:rPr>
              <a:t>individual</a:t>
            </a:r>
            <a:r>
              <a:rPr lang="fr-FR" sz="3200" dirty="0" smtClean="0">
                <a:solidFill>
                  <a:schemeClr val="bg1"/>
                </a:solidFill>
              </a:rPr>
              <a:t> entreprise</a:t>
            </a:r>
          </a:p>
          <a:p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- </a:t>
            </a:r>
            <a:r>
              <a:rPr lang="fr-FR" sz="3200" dirty="0" err="1" smtClean="0">
                <a:solidFill>
                  <a:schemeClr val="bg1"/>
                </a:solidFill>
              </a:rPr>
              <a:t>Follow</a:t>
            </a:r>
            <a:r>
              <a:rPr lang="fr-FR" sz="3200" dirty="0" smtClean="0">
                <a:solidFill>
                  <a:schemeClr val="bg1"/>
                </a:solidFill>
              </a:rPr>
              <a:t> the </a:t>
            </a:r>
            <a:r>
              <a:rPr lang="fr-FR" sz="3200" dirty="0" err="1" smtClean="0">
                <a:solidFill>
                  <a:schemeClr val="bg1"/>
                </a:solidFill>
              </a:rPr>
              <a:t>employability</a:t>
            </a:r>
            <a:r>
              <a:rPr lang="fr-FR" sz="3200" dirty="0" smtClean="0">
                <a:solidFill>
                  <a:schemeClr val="bg1"/>
                </a:solidFill>
              </a:rPr>
              <a:t> of  </a:t>
            </a:r>
            <a:r>
              <a:rPr lang="fr-FR" sz="3200" dirty="0" err="1" smtClean="0">
                <a:solidFill>
                  <a:schemeClr val="bg1"/>
                </a:solidFill>
              </a:rPr>
              <a:t>different</a:t>
            </a:r>
            <a:r>
              <a:rPr lang="fr-FR" sz="3200" dirty="0" smtClean="0">
                <a:solidFill>
                  <a:schemeClr val="bg1"/>
                </a:solidFill>
              </a:rPr>
              <a:t> </a:t>
            </a:r>
            <a:r>
              <a:rPr lang="fr-FR" sz="3200" dirty="0" err="1" smtClean="0">
                <a:solidFill>
                  <a:schemeClr val="bg1"/>
                </a:solidFill>
              </a:rPr>
              <a:t>operational</a:t>
            </a:r>
            <a:r>
              <a:rPr lang="fr-FR" sz="3200" dirty="0" smtClean="0">
                <a:solidFill>
                  <a:schemeClr val="bg1"/>
                </a:solidFill>
              </a:rPr>
              <a:t> </a:t>
            </a:r>
            <a:r>
              <a:rPr lang="fr-FR" sz="3200" dirty="0" err="1" smtClean="0">
                <a:solidFill>
                  <a:schemeClr val="bg1"/>
                </a:solidFill>
              </a:rPr>
              <a:t>licenses</a:t>
            </a:r>
            <a:r>
              <a:rPr lang="fr-FR" sz="3200" dirty="0" smtClean="0">
                <a:solidFill>
                  <a:schemeClr val="bg1"/>
                </a:solidFill>
              </a:rPr>
              <a:t> and </a:t>
            </a:r>
            <a:r>
              <a:rPr lang="fr-FR" sz="3200" dirty="0" err="1" smtClean="0">
                <a:solidFill>
                  <a:schemeClr val="bg1"/>
                </a:solidFill>
              </a:rPr>
              <a:t>certificates</a:t>
            </a:r>
            <a:r>
              <a:rPr lang="fr-FR" sz="3200" dirty="0" smtClean="0">
                <a:solidFill>
                  <a:schemeClr val="bg1"/>
                </a:solidFill>
              </a:rPr>
              <a:t> of </a:t>
            </a:r>
            <a:r>
              <a:rPr lang="fr-FR" sz="3200" dirty="0" err="1" smtClean="0">
                <a:solidFill>
                  <a:schemeClr val="bg1"/>
                </a:solidFill>
              </a:rPr>
              <a:t>Engineers</a:t>
            </a:r>
            <a:endParaRPr lang="fr-FR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71422" y="107145"/>
          <a:ext cx="9001156" cy="6643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178563" y="107145"/>
          <a:ext cx="8786874" cy="6643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/>
          <p:cNvGrpSpPr/>
          <p:nvPr/>
        </p:nvGrpSpPr>
        <p:grpSpPr>
          <a:xfrm>
            <a:off x="285720" y="571480"/>
            <a:ext cx="8858278" cy="1024044"/>
            <a:chOff x="3338282" y="1317879"/>
            <a:chExt cx="2138497" cy="385777"/>
          </a:xfrm>
        </p:grpSpPr>
        <p:sp>
          <p:nvSpPr>
            <p:cNvPr id="34" name="Rectangle à coins arrondis 33"/>
            <p:cNvSpPr/>
            <p:nvPr/>
          </p:nvSpPr>
          <p:spPr>
            <a:xfrm>
              <a:off x="3338282" y="1317879"/>
              <a:ext cx="2085802" cy="352609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Rectangle 34"/>
            <p:cNvSpPr/>
            <p:nvPr/>
          </p:nvSpPr>
          <p:spPr>
            <a:xfrm>
              <a:off x="3411633" y="1371703"/>
              <a:ext cx="2065146" cy="3319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r>
                <a:rPr lang="fr-FR" sz="2800" b="1" dirty="0" smtClean="0">
                  <a:solidFill>
                    <a:schemeClr val="bg1"/>
                  </a:solidFill>
                </a:rPr>
                <a:t>Administration of  Higher Institutes of  </a:t>
              </a:r>
              <a:r>
                <a:rPr lang="fr-FR" sz="2800" b="1" dirty="0" err="1" smtClean="0">
                  <a:solidFill>
                    <a:schemeClr val="bg1"/>
                  </a:solidFill>
                </a:rPr>
                <a:t>Technological</a:t>
              </a:r>
              <a:r>
                <a:rPr lang="fr-FR" sz="2800" b="1" dirty="0" smtClean="0">
                  <a:solidFill>
                    <a:schemeClr val="bg1"/>
                  </a:solidFill>
                </a:rPr>
                <a:t> </a:t>
              </a:r>
              <a:r>
                <a:rPr lang="fr-FR" sz="2800" b="1" dirty="0" err="1" smtClean="0">
                  <a:solidFill>
                    <a:schemeClr val="bg1"/>
                  </a:solidFill>
                </a:rPr>
                <a:t>Studies</a:t>
              </a:r>
              <a:r>
                <a:rPr lang="fr-FR" sz="2800" b="1" dirty="0" smtClean="0">
                  <a:solidFill>
                    <a:schemeClr val="bg1"/>
                  </a:solidFill>
                </a:rPr>
                <a:t/>
              </a:r>
              <a:br>
                <a:rPr lang="fr-FR" sz="2800" b="1" dirty="0" smtClean="0">
                  <a:solidFill>
                    <a:schemeClr val="bg1"/>
                  </a:solidFill>
                </a:rPr>
              </a:br>
              <a:endParaRPr lang="fr-FR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142844" y="2143116"/>
            <a:ext cx="2880000" cy="1080000"/>
            <a:chOff x="3375814" y="1787456"/>
            <a:chExt cx="600990" cy="381628"/>
          </a:xfrm>
        </p:grpSpPr>
        <p:sp>
          <p:nvSpPr>
            <p:cNvPr id="32" name="Rectangle à coins arrondis 31"/>
            <p:cNvSpPr/>
            <p:nvPr/>
          </p:nvSpPr>
          <p:spPr>
            <a:xfrm>
              <a:off x="3375814" y="1787456"/>
              <a:ext cx="600990" cy="38162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3386992" y="1798634"/>
              <a:ext cx="578634" cy="359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smtClean="0"/>
                <a:t>Sub-</a:t>
              </a:r>
              <a:r>
                <a:rPr lang="fr-FR" sz="2400" dirty="0" err="1" smtClean="0"/>
                <a:t>Directorate</a:t>
              </a:r>
              <a:r>
                <a:rPr lang="fr-FR" sz="2400" dirty="0" smtClean="0"/>
                <a:t> of  training</a:t>
              </a:r>
              <a:endParaRPr lang="fr-FR" sz="2400" dirty="0"/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142844" y="3492008"/>
            <a:ext cx="2880000" cy="1080000"/>
            <a:chOff x="3375814" y="2300406"/>
            <a:chExt cx="600990" cy="381628"/>
          </a:xfrm>
        </p:grpSpPr>
        <p:sp>
          <p:nvSpPr>
            <p:cNvPr id="30" name="Rectangle à coins arrondis 29"/>
            <p:cNvSpPr/>
            <p:nvPr/>
          </p:nvSpPr>
          <p:spPr>
            <a:xfrm>
              <a:off x="3375814" y="2300406"/>
              <a:ext cx="600990" cy="38162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3386992" y="2311584"/>
              <a:ext cx="578634" cy="359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000" dirty="0" smtClean="0"/>
                <a:t>Service of </a:t>
              </a:r>
              <a:r>
                <a:rPr lang="fr-FR" sz="2000" dirty="0" err="1" smtClean="0"/>
                <a:t>competitions</a:t>
              </a:r>
              <a:r>
                <a:rPr lang="fr-FR" sz="2000" dirty="0" smtClean="0"/>
                <a:t> to enter The  Higher Institutes of </a:t>
              </a:r>
              <a:r>
                <a:rPr lang="fr-FR" sz="2000" dirty="0" err="1" smtClean="0"/>
                <a:t>Technological</a:t>
              </a:r>
              <a:r>
                <a:rPr lang="fr-FR" sz="2000" dirty="0" smtClean="0"/>
                <a:t> </a:t>
              </a:r>
              <a:r>
                <a:rPr lang="fr-FR" sz="2000" dirty="0" err="1" smtClean="0"/>
                <a:t>Studies</a:t>
              </a:r>
              <a:endParaRPr lang="fr-FR" sz="2000" dirty="0"/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142844" y="4849330"/>
            <a:ext cx="2880000" cy="1080000"/>
            <a:chOff x="3375814" y="2807506"/>
            <a:chExt cx="600990" cy="381628"/>
          </a:xfrm>
        </p:grpSpPr>
        <p:sp>
          <p:nvSpPr>
            <p:cNvPr id="28" name="Rectangle à coins arrondis 27"/>
            <p:cNvSpPr/>
            <p:nvPr/>
          </p:nvSpPr>
          <p:spPr>
            <a:xfrm>
              <a:off x="3375814" y="2807506"/>
              <a:ext cx="600990" cy="38162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3386992" y="2818684"/>
              <a:ext cx="578634" cy="359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400" dirty="0" smtClean="0"/>
                <a:t>Service of </a:t>
              </a:r>
              <a:r>
                <a:rPr lang="fr-FR" sz="2400" dirty="0" err="1" smtClean="0"/>
                <a:t>Pedagogical</a:t>
              </a:r>
              <a:r>
                <a:rPr lang="fr-FR" sz="2400" dirty="0" smtClean="0"/>
                <a:t> Programs</a:t>
              </a:r>
              <a:endParaRPr lang="fr-FR" sz="2400" b="1" kern="1200" dirty="0"/>
            </a:p>
          </p:txBody>
        </p:sp>
      </p:grpSp>
      <p:grpSp>
        <p:nvGrpSpPr>
          <p:cNvPr id="10" name="Groupe 9"/>
          <p:cNvGrpSpPr/>
          <p:nvPr/>
        </p:nvGrpSpPr>
        <p:grpSpPr>
          <a:xfrm>
            <a:off x="3071802" y="2138124"/>
            <a:ext cx="2880000" cy="1080000"/>
            <a:chOff x="4077145" y="1787456"/>
            <a:chExt cx="600990" cy="381628"/>
          </a:xfrm>
        </p:grpSpPr>
        <p:sp>
          <p:nvSpPr>
            <p:cNvPr id="26" name="Rectangle à coins arrondis 25"/>
            <p:cNvSpPr/>
            <p:nvPr/>
          </p:nvSpPr>
          <p:spPr>
            <a:xfrm>
              <a:off x="4077145" y="1787456"/>
              <a:ext cx="600990" cy="38162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4088323" y="1798634"/>
              <a:ext cx="578634" cy="359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smtClean="0"/>
                <a:t>Sub- </a:t>
              </a:r>
              <a:r>
                <a:rPr lang="fr-FR" sz="2400" dirty="0" err="1" smtClean="0"/>
                <a:t>Directorate</a:t>
              </a:r>
              <a:r>
                <a:rPr lang="fr-FR" sz="2400" dirty="0" smtClean="0"/>
                <a:t> of Planning and </a:t>
              </a:r>
              <a:r>
                <a:rPr lang="fr-FR" sz="2400" dirty="0" err="1" smtClean="0"/>
                <a:t>equipment</a:t>
              </a:r>
              <a:endParaRPr lang="fr-FR" sz="2400" dirty="0"/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3071802" y="3495446"/>
            <a:ext cx="2880000" cy="1080000"/>
            <a:chOff x="4077145" y="2300406"/>
            <a:chExt cx="600990" cy="381628"/>
          </a:xfrm>
        </p:grpSpPr>
        <p:sp>
          <p:nvSpPr>
            <p:cNvPr id="24" name="Rectangle à coins arrondis 23"/>
            <p:cNvSpPr/>
            <p:nvPr/>
          </p:nvSpPr>
          <p:spPr>
            <a:xfrm>
              <a:off x="4077145" y="2300406"/>
              <a:ext cx="600990" cy="38162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4088323" y="2311584"/>
              <a:ext cx="578634" cy="359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err="1" smtClean="0"/>
                <a:t>Technical</a:t>
              </a:r>
              <a:r>
                <a:rPr lang="fr-FR" sz="2400" dirty="0" smtClean="0"/>
                <a:t> </a:t>
              </a:r>
              <a:r>
                <a:rPr lang="fr-FR" sz="2400" dirty="0" err="1" smtClean="0"/>
                <a:t>studies</a:t>
              </a:r>
              <a:r>
                <a:rPr lang="fr-FR" sz="2400" dirty="0" smtClean="0"/>
                <a:t> and planning service</a:t>
              </a:r>
              <a:endParaRPr lang="fr-FR" sz="2400" dirty="0"/>
            </a:p>
          </p:txBody>
        </p:sp>
      </p:grpSp>
      <p:grpSp>
        <p:nvGrpSpPr>
          <p:cNvPr id="12" name="Groupe 11"/>
          <p:cNvGrpSpPr/>
          <p:nvPr/>
        </p:nvGrpSpPr>
        <p:grpSpPr>
          <a:xfrm>
            <a:off x="3071802" y="4852768"/>
            <a:ext cx="2880000" cy="1080000"/>
            <a:chOff x="4077145" y="2807506"/>
            <a:chExt cx="600990" cy="381628"/>
          </a:xfrm>
        </p:grpSpPr>
        <p:sp>
          <p:nvSpPr>
            <p:cNvPr id="22" name="Rectangle à coins arrondis 21"/>
            <p:cNvSpPr/>
            <p:nvPr/>
          </p:nvSpPr>
          <p:spPr>
            <a:xfrm>
              <a:off x="4077145" y="2807506"/>
              <a:ext cx="600990" cy="38162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4088323" y="2818684"/>
              <a:ext cx="578634" cy="359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smtClean="0"/>
                <a:t>Service of  </a:t>
              </a:r>
              <a:r>
                <a:rPr lang="fr-FR" sz="2400" dirty="0" err="1" smtClean="0"/>
                <a:t>equipment</a:t>
              </a:r>
              <a:r>
                <a:rPr lang="fr-FR" sz="2400" dirty="0" smtClean="0"/>
                <a:t>, </a:t>
              </a:r>
              <a:r>
                <a:rPr lang="fr-FR" sz="2400" dirty="0" err="1" smtClean="0"/>
                <a:t>fixtures</a:t>
              </a:r>
              <a:r>
                <a:rPr lang="fr-FR" sz="2400" dirty="0" smtClean="0"/>
                <a:t> and maintenance</a:t>
              </a:r>
              <a:endParaRPr lang="fr-FR" sz="2400" dirty="0"/>
            </a:p>
          </p:txBody>
        </p:sp>
      </p:grpSp>
      <p:grpSp>
        <p:nvGrpSpPr>
          <p:cNvPr id="13" name="Groupe 12"/>
          <p:cNvGrpSpPr/>
          <p:nvPr/>
        </p:nvGrpSpPr>
        <p:grpSpPr>
          <a:xfrm>
            <a:off x="6000760" y="2138124"/>
            <a:ext cx="2880000" cy="1080000"/>
            <a:chOff x="4794682" y="1787456"/>
            <a:chExt cx="600990" cy="381628"/>
          </a:xfrm>
        </p:grpSpPr>
        <p:sp>
          <p:nvSpPr>
            <p:cNvPr id="20" name="Rectangle à coins arrondis 19"/>
            <p:cNvSpPr/>
            <p:nvPr/>
          </p:nvSpPr>
          <p:spPr>
            <a:xfrm>
              <a:off x="4794682" y="1787456"/>
              <a:ext cx="600990" cy="38162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4805860" y="1798634"/>
              <a:ext cx="578634" cy="359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smtClean="0"/>
                <a:t>Sub-</a:t>
              </a:r>
              <a:r>
                <a:rPr lang="fr-FR" sz="2400" dirty="0" err="1" smtClean="0"/>
                <a:t>Directorate</a:t>
              </a:r>
              <a:r>
                <a:rPr lang="fr-FR" sz="2400" dirty="0" smtClean="0"/>
                <a:t> of </a:t>
              </a:r>
              <a:r>
                <a:rPr lang="fr-FR" sz="2400" dirty="0" err="1" smtClean="0"/>
                <a:t>technologists</a:t>
              </a:r>
              <a:endParaRPr lang="fr-FR" sz="2400" dirty="0"/>
            </a:p>
          </p:txBody>
        </p:sp>
      </p:grpSp>
      <p:grpSp>
        <p:nvGrpSpPr>
          <p:cNvPr id="14" name="Groupe 13"/>
          <p:cNvGrpSpPr/>
          <p:nvPr/>
        </p:nvGrpSpPr>
        <p:grpSpPr>
          <a:xfrm>
            <a:off x="6000760" y="3500438"/>
            <a:ext cx="2880000" cy="1080000"/>
            <a:chOff x="4778476" y="2300406"/>
            <a:chExt cx="633401" cy="389682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4778476" y="2300406"/>
              <a:ext cx="633401" cy="389682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4789889" y="2311819"/>
              <a:ext cx="610575" cy="3668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smtClean="0"/>
                <a:t>Technologists </a:t>
              </a:r>
              <a:r>
                <a:rPr lang="fr-FR" sz="2400" dirty="0" err="1" smtClean="0"/>
                <a:t>recruitment</a:t>
              </a:r>
              <a:r>
                <a:rPr lang="fr-FR" sz="2400" dirty="0" smtClean="0"/>
                <a:t> service</a:t>
              </a:r>
              <a:endParaRPr lang="fr-FR" sz="2400" dirty="0"/>
            </a:p>
          </p:txBody>
        </p:sp>
      </p:grpSp>
      <p:grpSp>
        <p:nvGrpSpPr>
          <p:cNvPr id="15" name="Groupe 14"/>
          <p:cNvGrpSpPr/>
          <p:nvPr/>
        </p:nvGrpSpPr>
        <p:grpSpPr>
          <a:xfrm>
            <a:off x="6000760" y="4857760"/>
            <a:ext cx="2880000" cy="1080000"/>
            <a:chOff x="4800331" y="2796373"/>
            <a:chExt cx="589693" cy="388341"/>
          </a:xfrm>
        </p:grpSpPr>
        <p:sp>
          <p:nvSpPr>
            <p:cNvPr id="16" name="Rectangle à coins arrondis 15"/>
            <p:cNvSpPr/>
            <p:nvPr/>
          </p:nvSpPr>
          <p:spPr>
            <a:xfrm>
              <a:off x="4800331" y="2796373"/>
              <a:ext cx="589693" cy="388341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Rectangle 16"/>
            <p:cNvSpPr/>
            <p:nvPr/>
          </p:nvSpPr>
          <p:spPr>
            <a:xfrm>
              <a:off x="4811705" y="2807747"/>
              <a:ext cx="566945" cy="3655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000" dirty="0" smtClean="0"/>
                <a:t>Service of  Monitoring of </a:t>
              </a:r>
              <a:r>
                <a:rPr lang="fr-FR" sz="2000" dirty="0" err="1" smtClean="0"/>
                <a:t>technologists</a:t>
              </a:r>
              <a:r>
                <a:rPr lang="fr-FR" sz="2000" dirty="0" smtClean="0"/>
                <a:t>’ </a:t>
              </a:r>
              <a:r>
                <a:rPr lang="fr-FR" sz="2000" dirty="0" err="1" smtClean="0"/>
                <a:t>professional</a:t>
              </a:r>
              <a:r>
                <a:rPr lang="fr-FR" sz="2000" dirty="0" smtClean="0"/>
                <a:t> </a:t>
              </a:r>
              <a:r>
                <a:rPr lang="fr-FR" sz="2000" dirty="0" err="1" smtClean="0"/>
                <a:t>careers</a:t>
              </a:r>
              <a:endParaRPr lang="fr-FR" sz="2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/>
          <p:cNvGraphicFramePr/>
          <p:nvPr/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6"/>
          <p:cNvGrpSpPr>
            <a:grpSpLocks/>
          </p:cNvGrpSpPr>
          <p:nvPr/>
        </p:nvGrpSpPr>
        <p:grpSpPr bwMode="auto">
          <a:xfrm rot="17866498" flipH="1" flipV="1">
            <a:off x="3187687" y="5127578"/>
            <a:ext cx="838200" cy="193675"/>
            <a:chOff x="2528" y="1060"/>
            <a:chExt cx="894" cy="236"/>
          </a:xfrm>
        </p:grpSpPr>
        <p:grpSp>
          <p:nvGrpSpPr>
            <p:cNvPr id="3" name="Group 87"/>
            <p:cNvGrpSpPr>
              <a:grpSpLocks/>
            </p:cNvGrpSpPr>
            <p:nvPr/>
          </p:nvGrpSpPr>
          <p:grpSpPr bwMode="auto">
            <a:xfrm>
              <a:off x="2528" y="1060"/>
              <a:ext cx="742" cy="186"/>
              <a:chOff x="1565" y="2568"/>
              <a:chExt cx="1118" cy="279"/>
            </a:xfrm>
          </p:grpSpPr>
          <p:sp>
            <p:nvSpPr>
              <p:cNvPr id="92" name="AutoShape 88"/>
              <p:cNvSpPr>
                <a:spLocks noChangeArrowheads="1"/>
              </p:cNvSpPr>
              <p:nvPr/>
            </p:nvSpPr>
            <p:spPr bwMode="white">
              <a:xfrm rot="5263130">
                <a:off x="1859" y="2274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93" name="AutoShape 89"/>
              <p:cNvSpPr>
                <a:spLocks noChangeArrowheads="1"/>
              </p:cNvSpPr>
              <p:nvPr/>
            </p:nvSpPr>
            <p:spPr bwMode="white">
              <a:xfrm rot="6078281">
                <a:off x="1995" y="2274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94" name="AutoShape 90"/>
              <p:cNvSpPr>
                <a:spLocks noChangeArrowheads="1"/>
              </p:cNvSpPr>
              <p:nvPr/>
            </p:nvSpPr>
            <p:spPr bwMode="white">
              <a:xfrm rot="6373927">
                <a:off x="2071" y="2296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95" name="AutoShape 91"/>
              <p:cNvSpPr>
                <a:spLocks noChangeArrowheads="1"/>
              </p:cNvSpPr>
              <p:nvPr/>
            </p:nvSpPr>
            <p:spPr bwMode="white">
              <a:xfrm rot="6906312">
                <a:off x="2161" y="2326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4" name="Group 92"/>
            <p:cNvGrpSpPr>
              <a:grpSpLocks/>
            </p:cNvGrpSpPr>
            <p:nvPr/>
          </p:nvGrpSpPr>
          <p:grpSpPr bwMode="auto">
            <a:xfrm rot="1353540">
              <a:off x="2680" y="1110"/>
              <a:ext cx="742" cy="186"/>
              <a:chOff x="1565" y="2568"/>
              <a:chExt cx="1118" cy="279"/>
            </a:xfrm>
          </p:grpSpPr>
          <p:sp>
            <p:nvSpPr>
              <p:cNvPr id="88" name="AutoShape 93"/>
              <p:cNvSpPr>
                <a:spLocks noChangeArrowheads="1"/>
              </p:cNvSpPr>
              <p:nvPr/>
            </p:nvSpPr>
            <p:spPr bwMode="white">
              <a:xfrm rot="5263130">
                <a:off x="1859" y="2274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89" name="AutoShape 94"/>
              <p:cNvSpPr>
                <a:spLocks noChangeArrowheads="1"/>
              </p:cNvSpPr>
              <p:nvPr/>
            </p:nvSpPr>
            <p:spPr bwMode="white">
              <a:xfrm rot="6078281">
                <a:off x="1995" y="2274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90" name="AutoShape 95"/>
              <p:cNvSpPr>
                <a:spLocks noChangeArrowheads="1"/>
              </p:cNvSpPr>
              <p:nvPr/>
            </p:nvSpPr>
            <p:spPr bwMode="white">
              <a:xfrm rot="6373927">
                <a:off x="2071" y="2296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91" name="AutoShape 96"/>
              <p:cNvSpPr>
                <a:spLocks noChangeArrowheads="1"/>
              </p:cNvSpPr>
              <p:nvPr/>
            </p:nvSpPr>
            <p:spPr bwMode="white">
              <a:xfrm rot="6906312">
                <a:off x="2161" y="2326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99"/>
                </a:srgb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sp>
        <p:nvSpPr>
          <p:cNvPr id="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8" y="0"/>
            <a:ext cx="6731003" cy="92867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sz="3600" b="1" dirty="0" err="1" smtClean="0">
                <a:solidFill>
                  <a:srgbClr val="FFFFCC"/>
                </a:solidFill>
              </a:rPr>
              <a:t>Growth</a:t>
            </a:r>
            <a:r>
              <a:rPr lang="fr-FR" sz="3600" b="1" dirty="0" smtClean="0">
                <a:solidFill>
                  <a:srgbClr val="FFFFCC"/>
                </a:solidFill>
              </a:rPr>
              <a:t> of provisions in the First Part</a:t>
            </a:r>
            <a:endParaRPr lang="en-US" sz="3600" b="1" dirty="0">
              <a:solidFill>
                <a:srgbClr val="FFFFCC"/>
              </a:solidFill>
            </a:endParaRPr>
          </a:p>
        </p:txBody>
      </p:sp>
      <p:graphicFrame>
        <p:nvGraphicFramePr>
          <p:cNvPr id="97" name="Graphique 9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891473827"/>
              </p:ext>
            </p:extLst>
          </p:nvPr>
        </p:nvGraphicFramePr>
        <p:xfrm>
          <a:off x="0" y="1643050"/>
          <a:ext cx="9144000" cy="5214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ZoneTexte 20"/>
          <p:cNvSpPr txBox="1"/>
          <p:nvPr/>
        </p:nvSpPr>
        <p:spPr>
          <a:xfrm>
            <a:off x="0" y="857232"/>
            <a:ext cx="93583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err="1" smtClean="0">
                <a:solidFill>
                  <a:srgbClr val="FFFFCC"/>
                </a:solidFill>
              </a:rPr>
              <a:t>Growth</a:t>
            </a:r>
            <a:r>
              <a:rPr lang="fr-FR" sz="2400" b="1" dirty="0" smtClean="0">
                <a:solidFill>
                  <a:srgbClr val="FFFFCC"/>
                </a:solidFill>
              </a:rPr>
              <a:t> of provisions for the Higher Institutes of  </a:t>
            </a:r>
            <a:r>
              <a:rPr lang="fr-FR" sz="2400" b="1" dirty="0" err="1" smtClean="0">
                <a:solidFill>
                  <a:srgbClr val="FFFFCC"/>
                </a:solidFill>
              </a:rPr>
              <a:t>Technological</a:t>
            </a:r>
            <a:r>
              <a:rPr lang="fr-FR" sz="2400" b="1" dirty="0" smtClean="0">
                <a:solidFill>
                  <a:srgbClr val="FFFFCC"/>
                </a:solidFill>
              </a:rPr>
              <a:t> </a:t>
            </a:r>
            <a:r>
              <a:rPr lang="fr-FR" sz="2400" b="1" dirty="0" err="1" smtClean="0">
                <a:solidFill>
                  <a:srgbClr val="FFFFCC"/>
                </a:solidFill>
              </a:rPr>
              <a:t>Studies</a:t>
            </a:r>
            <a:endParaRPr lang="fr-FR" sz="2400" b="1" dirty="0" smtClean="0">
              <a:solidFill>
                <a:srgbClr val="FFFFCC"/>
              </a:solidFill>
            </a:endParaRPr>
          </a:p>
          <a:p>
            <a:r>
              <a:rPr lang="fr-FR" sz="2400" b="1" dirty="0" smtClean="0">
                <a:solidFill>
                  <a:srgbClr val="FFFFCC"/>
                </a:solidFill>
              </a:rPr>
              <a:t>( in 1000DT)  </a:t>
            </a:r>
            <a:endParaRPr lang="fr-FR" sz="2400" b="1" dirty="0">
              <a:solidFill>
                <a:srgbClr val="FF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048315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857224" y="571481"/>
            <a:ext cx="7639868" cy="936000"/>
            <a:chOff x="3338282" y="1317879"/>
            <a:chExt cx="2085802" cy="352609"/>
          </a:xfrm>
        </p:grpSpPr>
        <p:sp>
          <p:nvSpPr>
            <p:cNvPr id="5" name="Rectangle à coins arrondis 4"/>
            <p:cNvSpPr/>
            <p:nvPr/>
          </p:nvSpPr>
          <p:spPr>
            <a:xfrm>
              <a:off x="3338282" y="1317879"/>
              <a:ext cx="2085802" cy="352609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Rectangle 5"/>
            <p:cNvSpPr/>
            <p:nvPr/>
          </p:nvSpPr>
          <p:spPr>
            <a:xfrm>
              <a:off x="3348610" y="1328207"/>
              <a:ext cx="2065146" cy="3319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/>
              <a:r>
                <a:rPr lang="fr-FR" sz="3600" b="1" dirty="0" smtClean="0">
                  <a:solidFill>
                    <a:schemeClr val="bg1"/>
                  </a:solidFill>
                </a:rPr>
                <a:t>Sub-</a:t>
              </a:r>
              <a:r>
                <a:rPr lang="fr-FR" sz="3600" b="1" dirty="0" err="1" smtClean="0">
                  <a:solidFill>
                    <a:schemeClr val="bg1"/>
                  </a:solidFill>
                </a:rPr>
                <a:t>Directorate</a:t>
              </a:r>
              <a:r>
                <a:rPr lang="fr-FR" sz="3600" b="1" dirty="0" smtClean="0">
                  <a:solidFill>
                    <a:schemeClr val="bg1"/>
                  </a:solidFill>
                </a:rPr>
                <a:t> for </a:t>
              </a:r>
              <a:r>
                <a:rPr lang="fr-FR" sz="3600" b="1" dirty="0" err="1" smtClean="0">
                  <a:solidFill>
                    <a:schemeClr val="bg1"/>
                  </a:solidFill>
                </a:rPr>
                <a:t>Technological</a:t>
              </a:r>
              <a:r>
                <a:rPr lang="fr-FR" sz="3600" b="1" dirty="0" smtClean="0">
                  <a:solidFill>
                    <a:schemeClr val="bg1"/>
                  </a:solidFill>
                </a:rPr>
                <a:t> </a:t>
              </a:r>
              <a:r>
                <a:rPr lang="fr-FR" sz="3600" b="1" dirty="0" err="1" smtClean="0">
                  <a:solidFill>
                    <a:schemeClr val="bg1"/>
                  </a:solidFill>
                </a:rPr>
                <a:t>Studies</a:t>
              </a:r>
              <a:endParaRPr lang="fr-FR" sz="3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1714480" y="2138124"/>
            <a:ext cx="2880000" cy="1080000"/>
            <a:chOff x="4077145" y="1787456"/>
            <a:chExt cx="600990" cy="381628"/>
          </a:xfrm>
        </p:grpSpPr>
        <p:sp>
          <p:nvSpPr>
            <p:cNvPr id="8" name="Rectangle à coins arrondis 7"/>
            <p:cNvSpPr/>
            <p:nvPr/>
          </p:nvSpPr>
          <p:spPr>
            <a:xfrm>
              <a:off x="4077145" y="1787456"/>
              <a:ext cx="600990" cy="38162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088323" y="1798634"/>
              <a:ext cx="578634" cy="359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smtClean="0"/>
                <a:t>Sub-</a:t>
              </a:r>
              <a:r>
                <a:rPr lang="fr-FR" sz="2400" dirty="0" err="1" smtClean="0"/>
                <a:t>Directorate</a:t>
              </a:r>
              <a:r>
                <a:rPr lang="fr-FR" sz="2400" dirty="0" smtClean="0"/>
                <a:t> of Training</a:t>
              </a:r>
              <a:endParaRPr lang="fr-FR" sz="2400" dirty="0"/>
            </a:p>
          </p:txBody>
        </p:sp>
      </p:grpSp>
      <p:grpSp>
        <p:nvGrpSpPr>
          <p:cNvPr id="10" name="Groupe 9"/>
          <p:cNvGrpSpPr/>
          <p:nvPr/>
        </p:nvGrpSpPr>
        <p:grpSpPr>
          <a:xfrm>
            <a:off x="1714480" y="3495446"/>
            <a:ext cx="2880000" cy="1080000"/>
            <a:chOff x="4077145" y="2300406"/>
            <a:chExt cx="600990" cy="381628"/>
          </a:xfrm>
        </p:grpSpPr>
        <p:sp>
          <p:nvSpPr>
            <p:cNvPr id="11" name="Rectangle à coins arrondis 10"/>
            <p:cNvSpPr/>
            <p:nvPr/>
          </p:nvSpPr>
          <p:spPr>
            <a:xfrm>
              <a:off x="4077145" y="2300406"/>
              <a:ext cx="600990" cy="38162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ectangle 11"/>
            <p:cNvSpPr/>
            <p:nvPr/>
          </p:nvSpPr>
          <p:spPr>
            <a:xfrm>
              <a:off x="4088323" y="2311584"/>
              <a:ext cx="578634" cy="359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smtClean="0"/>
                <a:t>Service of </a:t>
              </a:r>
              <a:r>
                <a:rPr lang="fr-FR" sz="2400" dirty="0" err="1" smtClean="0"/>
                <a:t>Pedagogical</a:t>
              </a:r>
              <a:r>
                <a:rPr lang="fr-FR" sz="2400" dirty="0" smtClean="0"/>
                <a:t> programs</a:t>
              </a:r>
              <a:endParaRPr lang="fr-FR" sz="2400" dirty="0"/>
            </a:p>
          </p:txBody>
        </p:sp>
      </p:grpSp>
      <p:grpSp>
        <p:nvGrpSpPr>
          <p:cNvPr id="13" name="Groupe 12"/>
          <p:cNvGrpSpPr/>
          <p:nvPr/>
        </p:nvGrpSpPr>
        <p:grpSpPr>
          <a:xfrm>
            <a:off x="1714480" y="4852768"/>
            <a:ext cx="2880000" cy="1080000"/>
            <a:chOff x="4077145" y="2807506"/>
            <a:chExt cx="600990" cy="381628"/>
          </a:xfrm>
        </p:grpSpPr>
        <p:sp>
          <p:nvSpPr>
            <p:cNvPr id="14" name="Rectangle à coins arrondis 13"/>
            <p:cNvSpPr/>
            <p:nvPr/>
          </p:nvSpPr>
          <p:spPr>
            <a:xfrm>
              <a:off x="4077145" y="2807506"/>
              <a:ext cx="600990" cy="38162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4088323" y="2818684"/>
              <a:ext cx="578634" cy="359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smtClean="0"/>
                <a:t>Service of Monitoring and Evaluation</a:t>
              </a:r>
              <a:endParaRPr lang="fr-FR" sz="2400" dirty="0"/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4643438" y="2138124"/>
            <a:ext cx="2880000" cy="1080000"/>
            <a:chOff x="4794682" y="1787456"/>
            <a:chExt cx="600990" cy="381628"/>
          </a:xfrm>
        </p:grpSpPr>
        <p:sp>
          <p:nvSpPr>
            <p:cNvPr id="17" name="Rectangle à coins arrondis 16"/>
            <p:cNvSpPr/>
            <p:nvPr/>
          </p:nvSpPr>
          <p:spPr>
            <a:xfrm>
              <a:off x="4794682" y="1787456"/>
              <a:ext cx="600990" cy="38162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05860" y="1798634"/>
              <a:ext cx="578634" cy="359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smtClean="0"/>
                <a:t>Sub-</a:t>
              </a:r>
              <a:r>
                <a:rPr lang="fr-FR" sz="2400" dirty="0" err="1" smtClean="0"/>
                <a:t>Directorate</a:t>
              </a:r>
              <a:r>
                <a:rPr lang="fr-FR" sz="2400" dirty="0" smtClean="0"/>
                <a:t>  of  </a:t>
              </a:r>
              <a:r>
                <a:rPr lang="fr-FR" sz="2400" dirty="0" err="1" smtClean="0"/>
                <a:t>competitions</a:t>
              </a:r>
              <a:r>
                <a:rPr lang="fr-FR" sz="2400" dirty="0" smtClean="0"/>
                <a:t>  to  </a:t>
              </a:r>
              <a:r>
                <a:rPr lang="fr-FR" sz="2400" dirty="0" err="1" smtClean="0"/>
                <a:t>engineers</a:t>
              </a:r>
              <a:r>
                <a:rPr lang="fr-FR" sz="2400" dirty="0" smtClean="0"/>
                <a:t> training</a:t>
              </a:r>
              <a:endParaRPr lang="fr-FR" sz="2400" dirty="0"/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4643438" y="3500438"/>
            <a:ext cx="2880000" cy="1080000"/>
            <a:chOff x="4778476" y="2300406"/>
            <a:chExt cx="633401" cy="389682"/>
          </a:xfrm>
        </p:grpSpPr>
        <p:sp>
          <p:nvSpPr>
            <p:cNvPr id="20" name="Rectangle à coins arrondis 19"/>
            <p:cNvSpPr/>
            <p:nvPr/>
          </p:nvSpPr>
          <p:spPr>
            <a:xfrm>
              <a:off x="4778476" y="2300406"/>
              <a:ext cx="633401" cy="389682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4789889" y="2311819"/>
              <a:ext cx="610575" cy="3668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smtClean="0"/>
                <a:t>Service of Financial Management</a:t>
              </a:r>
              <a:endParaRPr lang="fr-FR" sz="2400" dirty="0"/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4643438" y="4857760"/>
            <a:ext cx="2880000" cy="1080000"/>
            <a:chOff x="4800331" y="2796373"/>
            <a:chExt cx="589693" cy="388341"/>
          </a:xfrm>
        </p:grpSpPr>
        <p:sp>
          <p:nvSpPr>
            <p:cNvPr id="23" name="Rectangle à coins arrondis 22"/>
            <p:cNvSpPr/>
            <p:nvPr/>
          </p:nvSpPr>
          <p:spPr>
            <a:xfrm>
              <a:off x="4800331" y="2796373"/>
              <a:ext cx="589693" cy="388341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Rectangle 23"/>
            <p:cNvSpPr/>
            <p:nvPr/>
          </p:nvSpPr>
          <p:spPr>
            <a:xfrm>
              <a:off x="4811705" y="2807747"/>
              <a:ext cx="566945" cy="3655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smtClean="0"/>
                <a:t>Service of Registration</a:t>
              </a:r>
              <a:endParaRPr lang="fr-FR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857226" y="571481"/>
            <a:ext cx="7639869" cy="936000"/>
            <a:chOff x="3338282" y="1317879"/>
            <a:chExt cx="2085802" cy="352609"/>
          </a:xfrm>
        </p:grpSpPr>
        <p:sp>
          <p:nvSpPr>
            <p:cNvPr id="5" name="Rectangle à coins arrondis 4"/>
            <p:cNvSpPr/>
            <p:nvPr/>
          </p:nvSpPr>
          <p:spPr>
            <a:xfrm>
              <a:off x="3338282" y="1317879"/>
              <a:ext cx="2085802" cy="352609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Rectangle 5"/>
            <p:cNvSpPr/>
            <p:nvPr/>
          </p:nvSpPr>
          <p:spPr>
            <a:xfrm>
              <a:off x="3348610" y="1328207"/>
              <a:ext cx="2065146" cy="3319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/>
              <a:r>
                <a:rPr lang="fr-FR" sz="3200" b="1" dirty="0" smtClean="0">
                  <a:solidFill>
                    <a:srgbClr val="FFFFCC"/>
                  </a:solidFill>
                </a:rPr>
                <a:t>Administration of </a:t>
              </a:r>
              <a:r>
                <a:rPr lang="fr-FR" sz="3200" b="1" dirty="0" err="1" smtClean="0">
                  <a:solidFill>
                    <a:srgbClr val="FFFFCC"/>
                  </a:solidFill>
                </a:rPr>
                <a:t>Partnership</a:t>
              </a:r>
              <a:r>
                <a:rPr lang="fr-FR" sz="3200" dirty="0" smtClean="0">
                  <a:solidFill>
                    <a:srgbClr val="FFFFCC"/>
                  </a:solidFill>
                </a:rPr>
                <a:t> </a:t>
              </a:r>
              <a:r>
                <a:rPr lang="fr-FR" sz="3200" b="1" dirty="0" err="1" smtClean="0">
                  <a:solidFill>
                    <a:srgbClr val="FFFFCC"/>
                  </a:solidFill>
                </a:rPr>
                <a:t>with</a:t>
              </a:r>
              <a:r>
                <a:rPr lang="fr-FR" sz="3200" b="1" dirty="0" smtClean="0">
                  <a:solidFill>
                    <a:srgbClr val="FFFFCC"/>
                  </a:solidFill>
                </a:rPr>
                <a:t> The </a:t>
              </a:r>
              <a:r>
                <a:rPr lang="fr-FR" sz="3200" b="1" dirty="0" err="1" smtClean="0">
                  <a:solidFill>
                    <a:srgbClr val="FFFFCC"/>
                  </a:solidFill>
                </a:rPr>
                <a:t>Environment</a:t>
              </a:r>
              <a:r>
                <a:rPr lang="fr-FR" sz="3200" b="1" dirty="0" smtClean="0">
                  <a:solidFill>
                    <a:srgbClr val="FFFFCC"/>
                  </a:solidFill>
                </a:rPr>
                <a:t> and Professional </a:t>
              </a:r>
              <a:r>
                <a:rPr lang="fr-FR" sz="3200" b="1" dirty="0" err="1" smtClean="0">
                  <a:solidFill>
                    <a:srgbClr val="FFFFCC"/>
                  </a:solidFill>
                </a:rPr>
                <a:t>integration</a:t>
              </a:r>
              <a:r>
                <a:rPr lang="fr-FR" sz="3200" b="1" dirty="0" smtClean="0">
                  <a:solidFill>
                    <a:srgbClr val="FFFFCC"/>
                  </a:solidFill>
                </a:rPr>
                <a:t> </a:t>
              </a:r>
              <a:endParaRPr lang="fr-FR" sz="3200" b="1" dirty="0">
                <a:solidFill>
                  <a:srgbClr val="FFFFCC"/>
                </a:solidFill>
              </a:endParaRPr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1714480" y="2138124"/>
            <a:ext cx="2880000" cy="1080000"/>
            <a:chOff x="4077145" y="1787456"/>
            <a:chExt cx="600990" cy="381628"/>
          </a:xfrm>
        </p:grpSpPr>
        <p:sp>
          <p:nvSpPr>
            <p:cNvPr id="17" name="Rectangle à coins arrondis 16"/>
            <p:cNvSpPr/>
            <p:nvPr/>
          </p:nvSpPr>
          <p:spPr>
            <a:xfrm>
              <a:off x="4077145" y="1787456"/>
              <a:ext cx="600990" cy="38162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088323" y="1798634"/>
              <a:ext cx="578634" cy="359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smtClean="0">
                  <a:solidFill>
                    <a:schemeClr val="tx1"/>
                  </a:solidFill>
                </a:rPr>
                <a:t>Sub-</a:t>
              </a:r>
              <a:r>
                <a:rPr lang="fr-FR" sz="2400" dirty="0" err="1" smtClean="0">
                  <a:solidFill>
                    <a:schemeClr val="tx1"/>
                  </a:solidFill>
                </a:rPr>
                <a:t>Directorate</a:t>
              </a:r>
              <a:r>
                <a:rPr lang="fr-FR" sz="2400" dirty="0" smtClean="0">
                  <a:solidFill>
                    <a:schemeClr val="tx1"/>
                  </a:solidFill>
                </a:rPr>
                <a:t> of </a:t>
              </a:r>
              <a:r>
                <a:rPr lang="fr-FR" sz="2400" dirty="0" err="1" smtClean="0">
                  <a:solidFill>
                    <a:schemeClr val="tx1"/>
                  </a:solidFill>
                </a:rPr>
                <a:t>professional</a:t>
              </a:r>
              <a:r>
                <a:rPr lang="fr-FR" sz="2400" dirty="0" smtClean="0">
                  <a:solidFill>
                    <a:schemeClr val="tx1"/>
                  </a:solidFill>
                </a:rPr>
                <a:t> </a:t>
              </a:r>
              <a:r>
                <a:rPr lang="fr-FR" sz="2400" dirty="0" err="1" smtClean="0">
                  <a:solidFill>
                    <a:schemeClr val="tx1"/>
                  </a:solidFill>
                </a:rPr>
                <a:t>integration</a:t>
              </a:r>
              <a:endParaRPr lang="fr-FR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1714480" y="3495446"/>
            <a:ext cx="2880000" cy="1080000"/>
            <a:chOff x="4077145" y="2300406"/>
            <a:chExt cx="600990" cy="381628"/>
          </a:xfrm>
        </p:grpSpPr>
        <p:sp>
          <p:nvSpPr>
            <p:cNvPr id="20" name="Rectangle à coins arrondis 19"/>
            <p:cNvSpPr/>
            <p:nvPr/>
          </p:nvSpPr>
          <p:spPr>
            <a:xfrm>
              <a:off x="4077145" y="2300406"/>
              <a:ext cx="600990" cy="38162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4088323" y="2311584"/>
              <a:ext cx="578634" cy="359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smtClean="0">
                  <a:solidFill>
                    <a:schemeClr val="tx1"/>
                  </a:solidFill>
                </a:rPr>
                <a:t>Service of </a:t>
              </a:r>
              <a:r>
                <a:rPr lang="fr-FR" sz="2400" dirty="0" err="1" smtClean="0">
                  <a:solidFill>
                    <a:schemeClr val="tx1"/>
                  </a:solidFill>
                </a:rPr>
                <a:t>Incubators</a:t>
              </a:r>
              <a:r>
                <a:rPr lang="fr-FR" sz="2400" dirty="0" smtClean="0">
                  <a:solidFill>
                    <a:schemeClr val="tx1"/>
                  </a:solidFill>
                </a:rPr>
                <a:t> </a:t>
              </a:r>
              <a:r>
                <a:rPr lang="fr-FR" sz="2400" dirty="0" err="1" smtClean="0">
                  <a:solidFill>
                    <a:schemeClr val="tx1"/>
                  </a:solidFill>
                </a:rPr>
                <a:t>enterprises</a:t>
              </a:r>
              <a:endParaRPr lang="fr-FR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1714480" y="4852768"/>
            <a:ext cx="2880000" cy="1080000"/>
            <a:chOff x="4077145" y="2807506"/>
            <a:chExt cx="600990" cy="381628"/>
          </a:xfrm>
        </p:grpSpPr>
        <p:sp>
          <p:nvSpPr>
            <p:cNvPr id="23" name="Rectangle à coins arrondis 22"/>
            <p:cNvSpPr/>
            <p:nvPr/>
          </p:nvSpPr>
          <p:spPr>
            <a:xfrm>
              <a:off x="4077145" y="2807506"/>
              <a:ext cx="600990" cy="38162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Rectangle 23"/>
            <p:cNvSpPr/>
            <p:nvPr/>
          </p:nvSpPr>
          <p:spPr>
            <a:xfrm>
              <a:off x="4088323" y="2818684"/>
              <a:ext cx="578634" cy="359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smtClean="0">
                  <a:solidFill>
                    <a:schemeClr val="tx1"/>
                  </a:solidFill>
                </a:rPr>
                <a:t>Service of  </a:t>
              </a:r>
              <a:r>
                <a:rPr lang="fr-FR" sz="2400" dirty="0" err="1" smtClean="0">
                  <a:solidFill>
                    <a:schemeClr val="tx1"/>
                  </a:solidFill>
                </a:rPr>
                <a:t>projects</a:t>
              </a:r>
              <a:r>
                <a:rPr lang="fr-FR" sz="2400" dirty="0" smtClean="0">
                  <a:solidFill>
                    <a:schemeClr val="tx1"/>
                  </a:solidFill>
                </a:rPr>
                <a:t> </a:t>
              </a:r>
              <a:r>
                <a:rPr lang="fr-FR" sz="2400" dirty="0" err="1" smtClean="0">
                  <a:solidFill>
                    <a:schemeClr val="tx1"/>
                  </a:solidFill>
                </a:rPr>
                <a:t>development</a:t>
              </a:r>
              <a:r>
                <a:rPr lang="fr-FR" sz="2400" dirty="0" smtClean="0">
                  <a:solidFill>
                    <a:schemeClr val="tx1"/>
                  </a:solidFill>
                </a:rPr>
                <a:t> ad monitoring</a:t>
              </a:r>
              <a:endParaRPr lang="fr-FR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5" name="Groupe 24"/>
          <p:cNvGrpSpPr/>
          <p:nvPr/>
        </p:nvGrpSpPr>
        <p:grpSpPr>
          <a:xfrm>
            <a:off x="4643438" y="2138124"/>
            <a:ext cx="2880000" cy="1080000"/>
            <a:chOff x="4794682" y="1787456"/>
            <a:chExt cx="600990" cy="381628"/>
          </a:xfrm>
        </p:grpSpPr>
        <p:sp>
          <p:nvSpPr>
            <p:cNvPr id="26" name="Rectangle à coins arrondis 25"/>
            <p:cNvSpPr/>
            <p:nvPr/>
          </p:nvSpPr>
          <p:spPr>
            <a:xfrm>
              <a:off x="4794682" y="1787456"/>
              <a:ext cx="600990" cy="38162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4805860" y="1798634"/>
              <a:ext cx="578634" cy="35927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err="1" smtClean="0">
                  <a:solidFill>
                    <a:schemeClr val="tx1"/>
                  </a:solidFill>
                </a:rPr>
                <a:t>Sub</a:t>
              </a:r>
              <a:r>
                <a:rPr lang="fr-FR" sz="2400" dirty="0" smtClean="0">
                  <a:solidFill>
                    <a:schemeClr val="tx1"/>
                  </a:solidFill>
                </a:rPr>
                <a:t>-</a:t>
              </a:r>
              <a:r>
                <a:rPr lang="fr-FR" sz="2400" dirty="0" err="1" smtClean="0">
                  <a:solidFill>
                    <a:schemeClr val="tx1"/>
                  </a:solidFill>
                </a:rPr>
                <a:t>Directorate</a:t>
              </a:r>
              <a:r>
                <a:rPr lang="fr-FR" sz="2400" dirty="0" smtClean="0">
                  <a:solidFill>
                    <a:schemeClr val="tx1"/>
                  </a:solidFill>
                </a:rPr>
                <a:t> of the </a:t>
              </a:r>
              <a:r>
                <a:rPr lang="fr-FR" sz="2400" dirty="0" err="1" smtClean="0">
                  <a:solidFill>
                    <a:schemeClr val="tx1"/>
                  </a:solidFill>
                </a:rPr>
                <a:t>Partnership</a:t>
              </a:r>
              <a:r>
                <a:rPr lang="fr-FR" sz="2400" dirty="0" smtClean="0">
                  <a:solidFill>
                    <a:schemeClr val="tx1"/>
                  </a:solidFill>
                </a:rPr>
                <a:t> </a:t>
              </a:r>
              <a:r>
                <a:rPr lang="fr-FR" sz="2400" dirty="0" err="1" smtClean="0">
                  <a:solidFill>
                    <a:schemeClr val="tx1"/>
                  </a:solidFill>
                </a:rPr>
                <a:t>with</a:t>
              </a:r>
              <a:r>
                <a:rPr lang="fr-FR" sz="2400" b="1" dirty="0" smtClean="0">
                  <a:solidFill>
                    <a:schemeClr val="tx1"/>
                  </a:solidFill>
                </a:rPr>
                <a:t> </a:t>
              </a:r>
              <a:r>
                <a:rPr lang="fr-FR" sz="2400" dirty="0" smtClean="0">
                  <a:solidFill>
                    <a:schemeClr val="tx1"/>
                  </a:solidFill>
                </a:rPr>
                <a:t>the </a:t>
              </a:r>
              <a:r>
                <a:rPr lang="fr-FR" sz="2400" dirty="0" err="1" smtClean="0">
                  <a:solidFill>
                    <a:schemeClr val="tx1"/>
                  </a:solidFill>
                </a:rPr>
                <a:t>environment</a:t>
              </a:r>
              <a:endParaRPr lang="fr-FR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4643438" y="3500438"/>
            <a:ext cx="2880000" cy="1080000"/>
            <a:chOff x="4778476" y="2300406"/>
            <a:chExt cx="633401" cy="389682"/>
          </a:xfrm>
        </p:grpSpPr>
        <p:sp>
          <p:nvSpPr>
            <p:cNvPr id="29" name="Rectangle à coins arrondis 28"/>
            <p:cNvSpPr/>
            <p:nvPr/>
          </p:nvSpPr>
          <p:spPr>
            <a:xfrm>
              <a:off x="4778476" y="2300406"/>
              <a:ext cx="633401" cy="389682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4789889" y="2311819"/>
              <a:ext cx="610575" cy="3668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smtClean="0">
                  <a:solidFill>
                    <a:schemeClr val="tx1"/>
                  </a:solidFill>
                </a:rPr>
                <a:t>Service of </a:t>
              </a:r>
              <a:r>
                <a:rPr lang="fr-FR" sz="2400" dirty="0" err="1" smtClean="0">
                  <a:solidFill>
                    <a:schemeClr val="tx1"/>
                  </a:solidFill>
                </a:rPr>
                <a:t>Continuous</a:t>
              </a:r>
              <a:r>
                <a:rPr lang="fr-FR" sz="2400" dirty="0" smtClean="0">
                  <a:solidFill>
                    <a:schemeClr val="tx1"/>
                  </a:solidFill>
                </a:rPr>
                <a:t> training</a:t>
              </a:r>
              <a:endParaRPr lang="fr-FR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oupe 30"/>
          <p:cNvGrpSpPr/>
          <p:nvPr/>
        </p:nvGrpSpPr>
        <p:grpSpPr>
          <a:xfrm>
            <a:off x="4643438" y="4857760"/>
            <a:ext cx="2880000" cy="1080000"/>
            <a:chOff x="4800331" y="2796373"/>
            <a:chExt cx="589693" cy="388341"/>
          </a:xfrm>
        </p:grpSpPr>
        <p:sp>
          <p:nvSpPr>
            <p:cNvPr id="32" name="Rectangle à coins arrondis 31"/>
            <p:cNvSpPr/>
            <p:nvPr/>
          </p:nvSpPr>
          <p:spPr>
            <a:xfrm>
              <a:off x="4800331" y="2796373"/>
              <a:ext cx="589693" cy="388341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4811705" y="2807747"/>
              <a:ext cx="566945" cy="3655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r>
                <a:rPr lang="fr-FR" sz="2400" dirty="0" smtClean="0">
                  <a:solidFill>
                    <a:schemeClr val="tx1"/>
                  </a:solidFill>
                </a:rPr>
                <a:t>Relationship </a:t>
              </a:r>
              <a:r>
                <a:rPr lang="fr-FR" sz="2400" dirty="0" err="1" smtClean="0">
                  <a:solidFill>
                    <a:schemeClr val="tx1"/>
                  </a:solidFill>
                </a:rPr>
                <a:t>with</a:t>
              </a:r>
              <a:r>
                <a:rPr lang="fr-FR" sz="2400" dirty="0" smtClean="0">
                  <a:solidFill>
                    <a:schemeClr val="tx1"/>
                  </a:solidFill>
                </a:rPr>
                <a:t> the </a:t>
              </a:r>
              <a:r>
                <a:rPr lang="fr-FR" sz="2400" dirty="0" err="1" smtClean="0">
                  <a:solidFill>
                    <a:schemeClr val="tx1"/>
                  </a:solidFill>
                </a:rPr>
                <a:t>environment</a:t>
              </a:r>
              <a:endParaRPr lang="fr-FR" sz="24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/>
          <p:cNvGrpSpPr/>
          <p:nvPr/>
        </p:nvGrpSpPr>
        <p:grpSpPr>
          <a:xfrm>
            <a:off x="214282" y="214290"/>
            <a:ext cx="8640000" cy="1166920"/>
            <a:chOff x="3338282" y="1317879"/>
            <a:chExt cx="2085802" cy="439601"/>
          </a:xfrm>
        </p:grpSpPr>
        <p:sp>
          <p:nvSpPr>
            <p:cNvPr id="5" name="Rectangle à coins arrondis 4"/>
            <p:cNvSpPr/>
            <p:nvPr/>
          </p:nvSpPr>
          <p:spPr>
            <a:xfrm>
              <a:off x="3338282" y="1317879"/>
              <a:ext cx="2085802" cy="352609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Rectangle 5"/>
            <p:cNvSpPr/>
            <p:nvPr/>
          </p:nvSpPr>
          <p:spPr>
            <a:xfrm>
              <a:off x="3355528" y="1425527"/>
              <a:ext cx="2065146" cy="3319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b="1" dirty="0" smtClean="0">
                  <a:solidFill>
                    <a:schemeClr val="bg1"/>
                  </a:solidFill>
                </a:rPr>
                <a:t>Administration of  Higher Institutes of  </a:t>
              </a:r>
              <a:r>
                <a:rPr lang="fr-FR" sz="2800" b="1" dirty="0" err="1" smtClean="0">
                  <a:solidFill>
                    <a:schemeClr val="bg1"/>
                  </a:solidFill>
                </a:rPr>
                <a:t>Technological</a:t>
              </a:r>
              <a:r>
                <a:rPr lang="fr-FR" sz="2800" b="1" dirty="0" smtClean="0">
                  <a:solidFill>
                    <a:schemeClr val="bg1"/>
                  </a:solidFill>
                </a:rPr>
                <a:t> </a:t>
              </a:r>
              <a:r>
                <a:rPr lang="fr-FR" sz="2800" b="1" dirty="0" err="1" smtClean="0">
                  <a:solidFill>
                    <a:schemeClr val="bg1"/>
                  </a:solidFill>
                </a:rPr>
                <a:t>Studies</a:t>
              </a:r>
              <a:r>
                <a:rPr lang="fr-FR" sz="2800" b="1" dirty="0" smtClean="0">
                  <a:solidFill>
                    <a:schemeClr val="bg1"/>
                  </a:solidFill>
                </a:rPr>
                <a:t/>
              </a:r>
              <a:br>
                <a:rPr lang="fr-FR" sz="2800" b="1" dirty="0" smtClean="0">
                  <a:solidFill>
                    <a:schemeClr val="bg1"/>
                  </a:solidFill>
                </a:rPr>
              </a:br>
              <a:endParaRPr lang="fr-FR" sz="2800" b="1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2143116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</a:rPr>
              <a:t>The </a:t>
            </a:r>
            <a:r>
              <a:rPr lang="fr-FR" sz="3200" dirty="0" err="1" smtClean="0">
                <a:solidFill>
                  <a:schemeClr val="bg1"/>
                </a:solidFill>
              </a:rPr>
              <a:t>tasks</a:t>
            </a:r>
            <a:r>
              <a:rPr lang="fr-FR" sz="3200" dirty="0" smtClean="0">
                <a:solidFill>
                  <a:schemeClr val="bg1"/>
                </a:solidFill>
              </a:rPr>
              <a:t> </a:t>
            </a:r>
            <a:r>
              <a:rPr lang="fr-FR" sz="3200" dirty="0" err="1" smtClean="0">
                <a:solidFill>
                  <a:schemeClr val="bg1"/>
                </a:solidFill>
              </a:rPr>
              <a:t>being</a:t>
            </a:r>
            <a:r>
              <a:rPr lang="fr-FR" sz="3200" dirty="0" smtClean="0">
                <a:solidFill>
                  <a:schemeClr val="bg1"/>
                </a:solidFill>
              </a:rPr>
              <a:t> </a:t>
            </a:r>
            <a:r>
              <a:rPr lang="fr-FR" sz="3200" dirty="0" err="1" smtClean="0">
                <a:solidFill>
                  <a:schemeClr val="bg1"/>
                </a:solidFill>
              </a:rPr>
              <a:t>carried</a:t>
            </a:r>
            <a:r>
              <a:rPr lang="fr-FR" sz="3200" dirty="0" smtClean="0">
                <a:solidFill>
                  <a:schemeClr val="bg1"/>
                </a:solidFill>
              </a:rPr>
              <a:t> out are as </a:t>
            </a:r>
            <a:r>
              <a:rPr lang="fr-FR" sz="3200" dirty="0" err="1" smtClean="0">
                <a:solidFill>
                  <a:schemeClr val="bg1"/>
                </a:solidFill>
              </a:rPr>
              <a:t>follows</a:t>
            </a:r>
            <a:r>
              <a:rPr lang="fr-FR" sz="3200" dirty="0" smtClean="0">
                <a:solidFill>
                  <a:schemeClr val="bg1"/>
                </a:solidFill>
              </a:rPr>
              <a:t>:</a:t>
            </a:r>
          </a:p>
          <a:p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2800" dirty="0" err="1" smtClean="0">
                <a:solidFill>
                  <a:schemeClr val="bg1"/>
                </a:solidFill>
              </a:rPr>
              <a:t>Organizing</a:t>
            </a: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err="1" smtClean="0">
                <a:solidFill>
                  <a:schemeClr val="bg1"/>
                </a:solidFill>
              </a:rPr>
              <a:t>purchases</a:t>
            </a:r>
            <a:r>
              <a:rPr lang="fr-FR" sz="2800" dirty="0" smtClean="0">
                <a:solidFill>
                  <a:schemeClr val="bg1"/>
                </a:solidFill>
              </a:rPr>
              <a:t> to </a:t>
            </a:r>
            <a:r>
              <a:rPr lang="fr-FR" sz="2800" dirty="0" err="1" smtClean="0">
                <a:solidFill>
                  <a:schemeClr val="bg1"/>
                </a:solidFill>
              </a:rPr>
              <a:t>supply</a:t>
            </a:r>
            <a:r>
              <a:rPr lang="fr-FR" sz="2800" dirty="0" smtClean="0">
                <a:solidFill>
                  <a:schemeClr val="bg1"/>
                </a:solidFill>
              </a:rPr>
              <a:t> Institutes </a:t>
            </a:r>
            <a:r>
              <a:rPr lang="fr-FR" sz="2800" dirty="0" err="1" smtClean="0">
                <a:solidFill>
                  <a:schemeClr val="bg1"/>
                </a:solidFill>
              </a:rPr>
              <a:t>with</a:t>
            </a:r>
            <a:r>
              <a:rPr lang="fr-FR" sz="2800" dirty="0" smtClean="0">
                <a:solidFill>
                  <a:schemeClr val="bg1"/>
                </a:solidFill>
              </a:rPr>
              <a:t> the  </a:t>
            </a:r>
            <a:r>
              <a:rPr lang="fr-FR" sz="2800" dirty="0" err="1" smtClean="0">
                <a:solidFill>
                  <a:schemeClr val="bg1"/>
                </a:solidFill>
              </a:rPr>
              <a:t>necessary</a:t>
            </a: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err="1" smtClean="0">
                <a:solidFill>
                  <a:schemeClr val="bg1"/>
                </a:solidFill>
              </a:rPr>
              <a:t>scientific</a:t>
            </a: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err="1" smtClean="0">
                <a:solidFill>
                  <a:schemeClr val="bg1"/>
                </a:solidFill>
              </a:rPr>
              <a:t>equipment</a:t>
            </a:r>
            <a:r>
              <a:rPr lang="fr-FR" sz="2800" dirty="0" smtClean="0">
                <a:solidFill>
                  <a:schemeClr val="bg1"/>
                </a:solidFill>
              </a:rPr>
              <a:t> </a:t>
            </a:r>
          </a:p>
          <a:p>
            <a:r>
              <a:rPr lang="fr-FR" sz="2800" dirty="0" smtClean="0">
                <a:solidFill>
                  <a:schemeClr val="bg1"/>
                </a:solidFill>
              </a:rPr>
              <a:t/>
            </a:r>
            <a:br>
              <a:rPr lang="fr-FR" sz="2800" dirty="0" smtClean="0">
                <a:solidFill>
                  <a:schemeClr val="bg1"/>
                </a:solidFill>
              </a:rPr>
            </a:br>
            <a:r>
              <a:rPr lang="fr-FR" sz="2800" dirty="0" err="1" smtClean="0">
                <a:solidFill>
                  <a:schemeClr val="bg1"/>
                </a:solidFill>
              </a:rPr>
              <a:t>Pedagogical</a:t>
            </a:r>
            <a:r>
              <a:rPr lang="fr-FR" sz="2800" dirty="0" smtClean="0">
                <a:solidFill>
                  <a:schemeClr val="bg1"/>
                </a:solidFill>
              </a:rPr>
              <a:t> supervision </a:t>
            </a:r>
            <a:r>
              <a:rPr lang="fr-FR" sz="2800" dirty="0" err="1" smtClean="0">
                <a:solidFill>
                  <a:schemeClr val="bg1"/>
                </a:solidFill>
              </a:rPr>
              <a:t>within</a:t>
            </a:r>
            <a:r>
              <a:rPr lang="fr-FR" sz="2800" dirty="0" smtClean="0">
                <a:solidFill>
                  <a:schemeClr val="bg1"/>
                </a:solidFill>
              </a:rPr>
              <a:t> the Higher Institutes of </a:t>
            </a:r>
            <a:r>
              <a:rPr lang="fr-FR" sz="2800" dirty="0" err="1" smtClean="0">
                <a:solidFill>
                  <a:schemeClr val="bg1"/>
                </a:solidFill>
              </a:rPr>
              <a:t>Technological</a:t>
            </a: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err="1" smtClean="0">
                <a:solidFill>
                  <a:schemeClr val="bg1"/>
                </a:solidFill>
              </a:rPr>
              <a:t>Studies</a:t>
            </a:r>
            <a:endParaRPr lang="fr-FR" sz="2800" dirty="0" smtClean="0">
              <a:solidFill>
                <a:schemeClr val="bg1"/>
              </a:solidFill>
            </a:endParaRPr>
          </a:p>
          <a:p>
            <a:r>
              <a:rPr lang="fr-FR" sz="3200" dirty="0" smtClean="0">
                <a:solidFill>
                  <a:schemeClr val="bg1"/>
                </a:solidFill>
              </a:rPr>
              <a:t/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2800" dirty="0" err="1" smtClean="0">
                <a:solidFill>
                  <a:schemeClr val="bg1"/>
                </a:solidFill>
              </a:rPr>
              <a:t>organizing</a:t>
            </a: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err="1" smtClean="0">
                <a:solidFill>
                  <a:schemeClr val="bg1"/>
                </a:solidFill>
              </a:rPr>
              <a:t>recruitment</a:t>
            </a: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err="1" smtClean="0">
                <a:solidFill>
                  <a:schemeClr val="bg1"/>
                </a:solidFill>
              </a:rPr>
              <a:t>competitions</a:t>
            </a:r>
            <a:r>
              <a:rPr lang="fr-FR" sz="2800" dirty="0" smtClean="0">
                <a:solidFill>
                  <a:schemeClr val="bg1"/>
                </a:solidFill>
              </a:rPr>
              <a:t>  </a:t>
            </a:r>
            <a:r>
              <a:rPr lang="fr-FR" sz="2800" dirty="0" err="1" smtClean="0">
                <a:solidFill>
                  <a:schemeClr val="bg1"/>
                </a:solidFill>
              </a:rPr>
              <a:t>related</a:t>
            </a:r>
            <a:r>
              <a:rPr lang="fr-FR" sz="2800" dirty="0" smtClean="0">
                <a:solidFill>
                  <a:schemeClr val="bg1"/>
                </a:solidFill>
              </a:rPr>
              <a:t> to  the </a:t>
            </a:r>
            <a:r>
              <a:rPr lang="fr-FR" sz="2800" dirty="0" err="1" smtClean="0">
                <a:solidFill>
                  <a:schemeClr val="bg1"/>
                </a:solidFill>
              </a:rPr>
              <a:t>various</a:t>
            </a: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err="1" smtClean="0">
                <a:solidFill>
                  <a:schemeClr val="bg1"/>
                </a:solidFill>
              </a:rPr>
              <a:t>technologists</a:t>
            </a: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 err="1" smtClean="0">
                <a:solidFill>
                  <a:schemeClr val="bg1"/>
                </a:solidFill>
              </a:rPr>
              <a:t>categories</a:t>
            </a:r>
            <a:endParaRPr lang="fr-FR" sz="3200" dirty="0" smtClean="0">
              <a:solidFill>
                <a:schemeClr val="bg1"/>
              </a:solidFill>
            </a:endParaRPr>
          </a:p>
          <a:p>
            <a:r>
              <a:rPr lang="fr-FR" sz="3200" b="1" dirty="0" smtClean="0"/>
              <a:t> 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rtl="0"/>
            <a:fld id="{FF267AD3-A6FC-478A-9373-4DE9F300985F}" type="slidenum">
              <a:rPr lang="fr-FR" sz="1400" kern="1200" smtClean="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7</a:t>
            </a:fld>
            <a:endParaRPr lang="fr-FR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  <p:graphicFrame>
        <p:nvGraphicFramePr>
          <p:cNvPr id="5" name="Graphique 4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rtl="0"/>
            <a:fld id="{FF267AD3-A6FC-478A-9373-4DE9F300985F}" type="slidenum">
              <a:rPr lang="fr-FR" sz="1400" kern="1200" smtClean="0">
                <a:solidFill>
                  <a:srgbClr val="FFFFFF"/>
                </a:solidFill>
                <a:latin typeface="Franklin Gothic Book"/>
                <a:ea typeface="+mj-ea"/>
                <a:cs typeface="+mj-cs"/>
              </a:rPr>
              <a:pPr algn="ctr" rtl="0"/>
              <a:t>8</a:t>
            </a:fld>
            <a:endParaRPr lang="fr-FR" sz="1400" kern="1200">
              <a:solidFill>
                <a:srgbClr val="FFFFFF"/>
              </a:solidFill>
              <a:latin typeface="Franklin Gothic Book"/>
              <a:ea typeface="+mj-ea"/>
              <a:cs typeface="+mj-cs"/>
            </a:endParaRPr>
          </a:p>
        </p:txBody>
      </p:sp>
      <p:graphicFrame>
        <p:nvGraphicFramePr>
          <p:cNvPr id="7" name="Graphique 6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0" y="785794"/>
            <a:ext cx="9144000" cy="607220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" name="Groupe 4"/>
          <p:cNvGrpSpPr/>
          <p:nvPr/>
        </p:nvGrpSpPr>
        <p:grpSpPr>
          <a:xfrm>
            <a:off x="538380" y="1714488"/>
            <a:ext cx="8605620" cy="1327212"/>
            <a:chOff x="395536" y="2132856"/>
            <a:chExt cx="8605620" cy="1327212"/>
          </a:xfrm>
        </p:grpSpPr>
        <p:sp>
          <p:nvSpPr>
            <p:cNvPr id="6" name="AutoShape 3"/>
            <p:cNvSpPr>
              <a:spLocks noChangeArrowheads="1"/>
            </p:cNvSpPr>
            <p:nvPr/>
          </p:nvSpPr>
          <p:spPr bwMode="ltGray">
            <a:xfrm>
              <a:off x="395536" y="2133600"/>
              <a:ext cx="6415114" cy="1326468"/>
            </a:xfrm>
            <a:prstGeom prst="roundRect">
              <a:avLst>
                <a:gd name="adj" fmla="val 16449"/>
              </a:avLst>
            </a:prstGeom>
            <a:gradFill rotWithShape="1">
              <a:gsLst>
                <a:gs pos="0">
                  <a:srgbClr val="C0C0C0">
                    <a:gamma/>
                    <a:tint val="91765"/>
                    <a:invGamma/>
                  </a:srgbClr>
                </a:gs>
                <a:gs pos="50000">
                  <a:srgbClr val="C0C0C0">
                    <a:alpha val="30000"/>
                  </a:srgbClr>
                </a:gs>
                <a:gs pos="100000">
                  <a:srgbClr val="C0C0C0">
                    <a:gamma/>
                    <a:tint val="91765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>
                <a:solidFill>
                  <a:srgbClr val="002060"/>
                </a:solidFill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gray">
            <a:xfrm>
              <a:off x="435917" y="2132856"/>
              <a:ext cx="5820955" cy="132343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fr-FR" sz="2000" dirty="0" err="1" smtClean="0"/>
                <a:t>Their</a:t>
              </a:r>
              <a:r>
                <a:rPr lang="fr-FR" sz="2000" dirty="0" smtClean="0"/>
                <a:t> </a:t>
              </a:r>
              <a:r>
                <a:rPr lang="fr-FR" sz="2000" dirty="0" err="1" smtClean="0"/>
                <a:t>task</a:t>
              </a:r>
              <a:r>
                <a:rPr lang="fr-FR" sz="2000" dirty="0" smtClean="0"/>
                <a:t> </a:t>
              </a:r>
              <a:r>
                <a:rPr lang="fr-FR" sz="2000" dirty="0" err="1" smtClean="0"/>
                <a:t>is</a:t>
              </a:r>
              <a:r>
                <a:rPr lang="fr-FR" sz="2000" dirty="0" smtClean="0"/>
                <a:t> to </a:t>
              </a:r>
              <a:r>
                <a:rPr lang="fr-FR" sz="2000" dirty="0" err="1" smtClean="0"/>
                <a:t>ensure</a:t>
              </a:r>
              <a:r>
                <a:rPr lang="fr-FR" sz="2000" dirty="0" smtClean="0"/>
                <a:t> the </a:t>
              </a:r>
              <a:r>
                <a:rPr lang="fr-FR" sz="2000" dirty="0" err="1" smtClean="0"/>
                <a:t>most</a:t>
              </a:r>
              <a:r>
                <a:rPr lang="fr-FR" sz="2000" dirty="0" smtClean="0"/>
                <a:t> part of   the </a:t>
              </a:r>
              <a:r>
                <a:rPr lang="fr-FR" sz="2000" dirty="0" err="1" smtClean="0"/>
                <a:t>trainig</a:t>
              </a:r>
              <a:r>
                <a:rPr lang="fr-FR" sz="2000" dirty="0" smtClean="0"/>
                <a:t> and to supervise </a:t>
              </a:r>
              <a:r>
                <a:rPr lang="fr-FR" sz="2000" dirty="0" err="1" smtClean="0"/>
                <a:t>internships</a:t>
              </a:r>
              <a:r>
                <a:rPr lang="fr-FR" sz="2000" dirty="0" smtClean="0"/>
                <a:t> and   </a:t>
              </a:r>
              <a:r>
                <a:rPr lang="fr-FR" sz="2000" dirty="0" err="1" smtClean="0"/>
                <a:t>applied</a:t>
              </a:r>
              <a:r>
                <a:rPr lang="fr-FR" sz="2000" dirty="0" smtClean="0"/>
                <a:t> </a:t>
              </a:r>
              <a:r>
                <a:rPr lang="fr-FR" sz="2000" dirty="0" err="1" smtClean="0"/>
                <a:t>activities</a:t>
              </a:r>
              <a:r>
                <a:rPr lang="fr-FR" sz="2000" dirty="0" smtClean="0"/>
                <a:t> as </a:t>
              </a:r>
              <a:r>
                <a:rPr lang="fr-FR" sz="2000" dirty="0" err="1" smtClean="0"/>
                <a:t>well</a:t>
              </a:r>
              <a:r>
                <a:rPr lang="fr-FR" sz="2000" dirty="0" smtClean="0"/>
                <a:t> as to </a:t>
              </a:r>
              <a:r>
                <a:rPr lang="fr-FR" sz="2000" dirty="0" err="1" smtClean="0"/>
                <a:t>oversee</a:t>
              </a:r>
              <a:r>
                <a:rPr lang="fr-FR" sz="2000" dirty="0" smtClean="0"/>
                <a:t>  </a:t>
              </a:r>
              <a:r>
                <a:rPr lang="fr-FR" sz="2000" dirty="0" err="1" smtClean="0"/>
                <a:t>applied</a:t>
              </a:r>
              <a:r>
                <a:rPr lang="fr-FR" sz="2000" dirty="0" smtClean="0"/>
                <a:t> </a:t>
              </a:r>
              <a:r>
                <a:rPr lang="fr-FR" sz="2000" dirty="0" err="1" smtClean="0"/>
                <a:t>research</a:t>
              </a:r>
              <a:r>
                <a:rPr lang="fr-FR" sz="2000" dirty="0" smtClean="0"/>
                <a:t> programs and </a:t>
              </a:r>
              <a:r>
                <a:rPr lang="fr-FR" sz="2000" dirty="0" err="1" smtClean="0"/>
                <a:t>continuous</a:t>
              </a:r>
              <a:r>
                <a:rPr lang="fr-FR" sz="2000" dirty="0" smtClean="0"/>
                <a:t> training.</a:t>
              </a:r>
              <a:endParaRPr lang="fr-FR" sz="2000" dirty="0"/>
            </a:p>
          </p:txBody>
        </p:sp>
        <p:grpSp>
          <p:nvGrpSpPr>
            <p:cNvPr id="8" name="Groupe 9"/>
            <p:cNvGrpSpPr/>
            <p:nvPr/>
          </p:nvGrpSpPr>
          <p:grpSpPr>
            <a:xfrm>
              <a:off x="6429388" y="2378707"/>
              <a:ext cx="2571768" cy="930275"/>
              <a:chOff x="6429388" y="2378707"/>
              <a:chExt cx="2571768" cy="930275"/>
            </a:xfrm>
          </p:grpSpPr>
          <p:sp>
            <p:nvSpPr>
              <p:cNvPr id="9" name="AutoShape 8"/>
              <p:cNvSpPr>
                <a:spLocks noChangeArrowheads="1"/>
              </p:cNvSpPr>
              <p:nvPr/>
            </p:nvSpPr>
            <p:spPr bwMode="ltGray">
              <a:xfrm>
                <a:off x="6429388" y="2378707"/>
                <a:ext cx="2571768" cy="930275"/>
              </a:xfrm>
              <a:prstGeom prst="roundRect">
                <a:avLst>
                  <a:gd name="adj" fmla="val 16667"/>
                </a:avLst>
              </a:prstGeom>
              <a:solidFill>
                <a:srgbClr val="C00000"/>
              </a:solidFill>
              <a:ln w="38100" algn="ctr">
                <a:solidFill>
                  <a:srgbClr val="F8F8F8">
                    <a:alpha val="70000"/>
                  </a:srgbClr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>
                  <a:solidFill>
                    <a:srgbClr val="002060"/>
                  </a:solidFill>
                </a:endParaRPr>
              </a:p>
            </p:txBody>
          </p:sp>
          <p:sp>
            <p:nvSpPr>
              <p:cNvPr id="10" name="Rectangle 10"/>
              <p:cNvSpPr>
                <a:spLocks noChangeArrowheads="1"/>
              </p:cNvSpPr>
              <p:nvPr/>
            </p:nvSpPr>
            <p:spPr bwMode="black">
              <a:xfrm>
                <a:off x="6643734" y="2490046"/>
                <a:ext cx="2124101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2400" dirty="0" smtClean="0"/>
                  <a:t>Technologists</a:t>
                </a:r>
                <a:endParaRPr lang="en-US" sz="2400" b="1" dirty="0">
                  <a:solidFill>
                    <a:srgbClr val="FFFF99"/>
                  </a:solidFill>
                </a:endParaRPr>
              </a:p>
            </p:txBody>
          </p:sp>
          <p:pic>
            <p:nvPicPr>
              <p:cNvPr id="11" name="Picture 23" descr="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7143790" y="2405694"/>
                <a:ext cx="1689100" cy="244475"/>
              </a:xfrm>
              <a:prstGeom prst="rect">
                <a:avLst/>
              </a:prstGeom>
              <a:noFill/>
            </p:spPr>
          </p:pic>
        </p:grpSp>
      </p:grpSp>
      <p:grpSp>
        <p:nvGrpSpPr>
          <p:cNvPr id="12" name="Groupe 11"/>
          <p:cNvGrpSpPr/>
          <p:nvPr/>
        </p:nvGrpSpPr>
        <p:grpSpPr>
          <a:xfrm>
            <a:off x="395536" y="3356992"/>
            <a:ext cx="8534181" cy="1289050"/>
            <a:chOff x="395536" y="3645024"/>
            <a:chExt cx="8534181" cy="1289050"/>
          </a:xfrm>
        </p:grpSpPr>
        <p:grpSp>
          <p:nvGrpSpPr>
            <p:cNvPr id="13" name="Groupe 5"/>
            <p:cNvGrpSpPr/>
            <p:nvPr/>
          </p:nvGrpSpPr>
          <p:grpSpPr>
            <a:xfrm>
              <a:off x="395536" y="3645024"/>
              <a:ext cx="6384952" cy="1289050"/>
              <a:chOff x="395536" y="4000504"/>
              <a:chExt cx="6384952" cy="1289050"/>
            </a:xfrm>
          </p:grpSpPr>
          <p:sp>
            <p:nvSpPr>
              <p:cNvPr id="18" name="AutoShape 4"/>
              <p:cNvSpPr>
                <a:spLocks noChangeArrowheads="1"/>
              </p:cNvSpPr>
              <p:nvPr/>
            </p:nvSpPr>
            <p:spPr bwMode="ltGray">
              <a:xfrm>
                <a:off x="395536" y="4000504"/>
                <a:ext cx="6384952" cy="1289050"/>
              </a:xfrm>
              <a:prstGeom prst="roundRect">
                <a:avLst>
                  <a:gd name="adj" fmla="val 16227"/>
                </a:avLst>
              </a:prstGeom>
              <a:gradFill rotWithShape="1">
                <a:gsLst>
                  <a:gs pos="0">
                    <a:srgbClr val="C0C0C0">
                      <a:gamma/>
                      <a:tint val="91765"/>
                      <a:invGamma/>
                    </a:srgbClr>
                  </a:gs>
                  <a:gs pos="50000">
                    <a:srgbClr val="C0C0C0">
                      <a:alpha val="30000"/>
                    </a:srgbClr>
                  </a:gs>
                  <a:gs pos="100000">
                    <a:srgbClr val="C0C0C0">
                      <a:gamma/>
                      <a:tint val="91765"/>
                      <a:invGamma/>
                    </a:srgbClr>
                  </a:gs>
                </a:gsLst>
                <a:lin ang="5400000" scaled="1"/>
              </a:gradFill>
              <a:ln w="12700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>
                  <a:solidFill>
                    <a:srgbClr val="002060"/>
                  </a:solidFill>
                </a:endParaRPr>
              </a:p>
            </p:txBody>
          </p:sp>
          <p:sp>
            <p:nvSpPr>
              <p:cNvPr id="19" name="Rectangle 19"/>
              <p:cNvSpPr>
                <a:spLocks noChangeArrowheads="1"/>
              </p:cNvSpPr>
              <p:nvPr/>
            </p:nvSpPr>
            <p:spPr bwMode="gray">
              <a:xfrm>
                <a:off x="755576" y="4216528"/>
                <a:ext cx="5500726" cy="1015663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fr-FR" sz="2000" dirty="0" err="1" smtClean="0"/>
                  <a:t>Contributing</a:t>
                </a:r>
                <a:r>
                  <a:rPr lang="fr-FR" sz="2000" dirty="0" smtClean="0"/>
                  <a:t> to the training sessions in </a:t>
                </a:r>
                <a:r>
                  <a:rPr lang="fr-FR" sz="2000" dirty="0" err="1" smtClean="0"/>
                  <a:t>different</a:t>
                </a:r>
                <a:r>
                  <a:rPr lang="fr-FR" sz="2000" dirty="0" smtClean="0"/>
                  <a:t> disciplines (</a:t>
                </a:r>
                <a:r>
                  <a:rPr lang="fr-FR" sz="2000" dirty="0" err="1" smtClean="0"/>
                  <a:t>Teachers</a:t>
                </a:r>
                <a:r>
                  <a:rPr lang="fr-FR" sz="2000" dirty="0" smtClean="0"/>
                  <a:t>, </a:t>
                </a:r>
                <a:r>
                  <a:rPr lang="fr-FR" sz="2000" dirty="0" err="1" smtClean="0"/>
                  <a:t>researchers</a:t>
                </a:r>
                <a:r>
                  <a:rPr lang="fr-FR" sz="2000" dirty="0" smtClean="0"/>
                  <a:t>, </a:t>
                </a:r>
                <a:r>
                  <a:rPr lang="fr-FR" sz="2000" dirty="0" err="1" smtClean="0"/>
                  <a:t>teachers</a:t>
                </a:r>
                <a:r>
                  <a:rPr lang="fr-FR" sz="2000" dirty="0" smtClean="0"/>
                  <a:t> of  </a:t>
                </a:r>
                <a:r>
                  <a:rPr lang="fr-FR" sz="2000" dirty="0" err="1" smtClean="0"/>
                  <a:t>secondary</a:t>
                </a:r>
                <a:r>
                  <a:rPr lang="fr-FR" sz="2000" dirty="0" smtClean="0"/>
                  <a:t> </a:t>
                </a:r>
                <a:r>
                  <a:rPr lang="fr-FR" sz="2000" dirty="0" err="1" smtClean="0"/>
                  <a:t>education</a:t>
                </a:r>
                <a:r>
                  <a:rPr lang="fr-FR" sz="2000" dirty="0" smtClean="0"/>
                  <a:t> ...)</a:t>
                </a:r>
                <a:endParaRPr lang="fr-FR" sz="2000" dirty="0"/>
              </a:p>
            </p:txBody>
          </p:sp>
        </p:grpSp>
        <p:grpSp>
          <p:nvGrpSpPr>
            <p:cNvPr id="14" name="Groupe 8"/>
            <p:cNvGrpSpPr/>
            <p:nvPr/>
          </p:nvGrpSpPr>
          <p:grpSpPr>
            <a:xfrm>
              <a:off x="6429388" y="3860968"/>
              <a:ext cx="2500329" cy="930275"/>
              <a:chOff x="6429388" y="3860968"/>
              <a:chExt cx="2500329" cy="930275"/>
            </a:xfrm>
          </p:grpSpPr>
          <p:sp>
            <p:nvSpPr>
              <p:cNvPr id="15" name="AutoShape 12"/>
              <p:cNvSpPr>
                <a:spLocks noChangeArrowheads="1"/>
              </p:cNvSpPr>
              <p:nvPr/>
            </p:nvSpPr>
            <p:spPr bwMode="gray">
              <a:xfrm>
                <a:off x="6429388" y="3860968"/>
                <a:ext cx="2500329" cy="930275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78824"/>
                      <a:invGamma/>
                    </a:schemeClr>
                  </a:gs>
                </a:gsLst>
                <a:path path="rect">
                  <a:fillToRect l="100000" b="100000"/>
                </a:path>
              </a:gradFill>
              <a:ln w="38100" algn="ctr">
                <a:solidFill>
                  <a:srgbClr val="F8F8F8">
                    <a:alpha val="70000"/>
                  </a:srgbClr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>
                  <a:solidFill>
                    <a:srgbClr val="002060"/>
                  </a:solidFill>
                </a:endParaRPr>
              </a:p>
            </p:txBody>
          </p:sp>
          <p:sp>
            <p:nvSpPr>
              <p:cNvPr id="16" name="Text Box 17"/>
              <p:cNvSpPr txBox="1">
                <a:spLocks noChangeArrowheads="1"/>
              </p:cNvSpPr>
              <p:nvPr/>
            </p:nvSpPr>
            <p:spPr bwMode="black">
              <a:xfrm>
                <a:off x="6572264" y="3931346"/>
                <a:ext cx="2243141" cy="83099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2400" dirty="0" err="1" smtClean="0"/>
                  <a:t>Other</a:t>
                </a:r>
                <a:r>
                  <a:rPr lang="fr-FR" sz="2400" dirty="0" smtClean="0"/>
                  <a:t> </a:t>
                </a:r>
                <a:r>
                  <a:rPr lang="fr-FR" sz="2400" dirty="0" err="1" smtClean="0"/>
                  <a:t>category</a:t>
                </a:r>
                <a:r>
                  <a:rPr lang="fr-FR" sz="2400" dirty="0" smtClean="0"/>
                  <a:t> </a:t>
                </a:r>
                <a:r>
                  <a:rPr lang="fr-FR" sz="2400" dirty="0" err="1" smtClean="0"/>
                  <a:t>teachers</a:t>
                </a:r>
                <a:endParaRPr lang="en-US" sz="2400" b="1" dirty="0">
                  <a:solidFill>
                    <a:srgbClr val="FFFF99"/>
                  </a:solidFill>
                </a:endParaRPr>
              </a:p>
            </p:txBody>
          </p:sp>
          <p:pic>
            <p:nvPicPr>
              <p:cNvPr id="17" name="Picture 24" descr="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7091403" y="3894305"/>
                <a:ext cx="1689100" cy="244475"/>
              </a:xfrm>
              <a:prstGeom prst="rect">
                <a:avLst/>
              </a:prstGeom>
              <a:noFill/>
            </p:spPr>
          </p:pic>
        </p:grpSp>
      </p:grpSp>
      <p:grpSp>
        <p:nvGrpSpPr>
          <p:cNvPr id="20" name="Groupe 19"/>
          <p:cNvGrpSpPr/>
          <p:nvPr/>
        </p:nvGrpSpPr>
        <p:grpSpPr>
          <a:xfrm>
            <a:off x="435917" y="4797152"/>
            <a:ext cx="8417868" cy="1153542"/>
            <a:chOff x="435917" y="5229200"/>
            <a:chExt cx="8417868" cy="1153542"/>
          </a:xfrm>
        </p:grpSpPr>
        <p:grpSp>
          <p:nvGrpSpPr>
            <p:cNvPr id="21" name="Groupe 7"/>
            <p:cNvGrpSpPr/>
            <p:nvPr/>
          </p:nvGrpSpPr>
          <p:grpSpPr>
            <a:xfrm>
              <a:off x="435917" y="5229200"/>
              <a:ext cx="6384952" cy="1153542"/>
              <a:chOff x="435917" y="5157192"/>
              <a:chExt cx="6384952" cy="1225550"/>
            </a:xfrm>
          </p:grpSpPr>
          <p:sp>
            <p:nvSpPr>
              <p:cNvPr id="26" name="AutoShape 5"/>
              <p:cNvSpPr>
                <a:spLocks noChangeArrowheads="1"/>
              </p:cNvSpPr>
              <p:nvPr/>
            </p:nvSpPr>
            <p:spPr bwMode="ltGray">
              <a:xfrm>
                <a:off x="435917" y="5157192"/>
                <a:ext cx="6384952" cy="1225550"/>
              </a:xfrm>
              <a:prstGeom prst="roundRect">
                <a:avLst>
                  <a:gd name="adj" fmla="val 22019"/>
                </a:avLst>
              </a:prstGeom>
              <a:gradFill rotWithShape="1">
                <a:gsLst>
                  <a:gs pos="0">
                    <a:srgbClr val="C0C0C0">
                      <a:gamma/>
                      <a:tint val="91765"/>
                      <a:invGamma/>
                    </a:srgbClr>
                  </a:gs>
                  <a:gs pos="50000">
                    <a:srgbClr val="C0C0C0">
                      <a:alpha val="30000"/>
                    </a:srgbClr>
                  </a:gs>
                  <a:gs pos="100000">
                    <a:srgbClr val="C0C0C0">
                      <a:gamma/>
                      <a:tint val="91765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>
                  <a:solidFill>
                    <a:srgbClr val="002060"/>
                  </a:solidFill>
                </a:endParaRPr>
              </a:p>
            </p:txBody>
          </p:sp>
          <p:sp>
            <p:nvSpPr>
              <p:cNvPr id="27" name="Rectangle 20"/>
              <p:cNvSpPr>
                <a:spLocks noChangeArrowheads="1"/>
              </p:cNvSpPr>
              <p:nvPr/>
            </p:nvSpPr>
            <p:spPr bwMode="gray">
              <a:xfrm>
                <a:off x="596931" y="5517232"/>
                <a:ext cx="6009623" cy="68667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171450" indent="-171450"/>
                <a:r>
                  <a:rPr lang="fr-FR" dirty="0" smtClean="0"/>
                  <a:t>30% of instruction </a:t>
                </a:r>
                <a:r>
                  <a:rPr lang="fr-FR" dirty="0" err="1" smtClean="0"/>
                  <a:t>hours</a:t>
                </a:r>
                <a:r>
                  <a:rPr lang="fr-FR" dirty="0" smtClean="0"/>
                  <a:t> are </a:t>
                </a:r>
                <a:r>
                  <a:rPr lang="fr-FR" dirty="0" err="1" smtClean="0"/>
                  <a:t>performed</a:t>
                </a:r>
                <a:r>
                  <a:rPr lang="fr-FR" dirty="0" smtClean="0"/>
                  <a:t>  by experts and </a:t>
                </a:r>
                <a:r>
                  <a:rPr lang="fr-FR" dirty="0" err="1" smtClean="0"/>
                  <a:t>professionals</a:t>
                </a:r>
                <a:endParaRPr lang="fr-FR" sz="2000" dirty="0" smtClean="0">
                  <a:solidFill>
                    <a:srgbClr val="002060"/>
                  </a:solidFill>
                </a:endParaRPr>
              </a:p>
            </p:txBody>
          </p:sp>
        </p:grpSp>
        <p:grpSp>
          <p:nvGrpSpPr>
            <p:cNvPr id="22" name="Groupe 10"/>
            <p:cNvGrpSpPr/>
            <p:nvPr/>
          </p:nvGrpSpPr>
          <p:grpSpPr>
            <a:xfrm>
              <a:off x="6353456" y="5302221"/>
              <a:ext cx="2500329" cy="930275"/>
              <a:chOff x="6353456" y="5302221"/>
              <a:chExt cx="2500329" cy="930275"/>
            </a:xfrm>
          </p:grpSpPr>
          <p:sp>
            <p:nvSpPr>
              <p:cNvPr id="23" name="AutoShape 15"/>
              <p:cNvSpPr>
                <a:spLocks noChangeArrowheads="1"/>
              </p:cNvSpPr>
              <p:nvPr/>
            </p:nvSpPr>
            <p:spPr bwMode="ltGray">
              <a:xfrm>
                <a:off x="6353456" y="5302221"/>
                <a:ext cx="2500329" cy="930275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78824"/>
                      <a:invGamma/>
                    </a:schemeClr>
                  </a:gs>
                </a:gsLst>
                <a:path path="rect">
                  <a:fillToRect l="100000" b="100000"/>
                </a:path>
              </a:gradFill>
              <a:ln w="38100" algn="ctr">
                <a:solidFill>
                  <a:srgbClr val="F8F8F8">
                    <a:alpha val="70000"/>
                  </a:srgbClr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>
                  <a:solidFill>
                    <a:srgbClr val="002060"/>
                  </a:solidFill>
                </a:endParaRPr>
              </a:p>
            </p:txBody>
          </p:sp>
          <p:sp>
            <p:nvSpPr>
              <p:cNvPr id="24" name="Text Box 18"/>
              <p:cNvSpPr txBox="1">
                <a:spLocks noChangeArrowheads="1"/>
              </p:cNvSpPr>
              <p:nvPr/>
            </p:nvSpPr>
            <p:spPr bwMode="black">
              <a:xfrm>
                <a:off x="6424894" y="5549170"/>
                <a:ext cx="2274915" cy="4616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2400" dirty="0" err="1" smtClean="0"/>
                  <a:t>Professionals</a:t>
                </a:r>
                <a:endParaRPr lang="en-US" sz="2400" b="1" dirty="0">
                  <a:solidFill>
                    <a:srgbClr val="FFFF99"/>
                  </a:solidFill>
                </a:endParaRPr>
              </a:p>
            </p:txBody>
          </p:sp>
          <p:pic>
            <p:nvPicPr>
              <p:cNvPr id="25" name="Picture 25" descr="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7037296" y="5337146"/>
                <a:ext cx="1689100" cy="244475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28" name="ZoneTexte 11"/>
          <p:cNvSpPr txBox="1"/>
          <p:nvPr/>
        </p:nvSpPr>
        <p:spPr>
          <a:xfrm>
            <a:off x="1403648" y="6165304"/>
            <a:ext cx="6311624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dirty="0" smtClean="0"/>
              <a:t>The ratio of coaching in the Higher institutes of </a:t>
            </a:r>
            <a:r>
              <a:rPr lang="fr-FR" sz="1600" dirty="0" err="1" smtClean="0"/>
              <a:t>Technological</a:t>
            </a:r>
            <a:r>
              <a:rPr lang="fr-FR" sz="1600" dirty="0" smtClean="0"/>
              <a:t> </a:t>
            </a:r>
            <a:r>
              <a:rPr lang="fr-FR" sz="1600" dirty="0" err="1" smtClean="0"/>
              <a:t>Studies</a:t>
            </a:r>
            <a:r>
              <a:rPr lang="fr-FR" sz="1600" dirty="0" smtClean="0"/>
              <a:t> has been in the range of   one </a:t>
            </a:r>
            <a:r>
              <a:rPr lang="fr-FR" sz="1600" dirty="0" err="1" smtClean="0"/>
              <a:t>professor</a:t>
            </a:r>
            <a:r>
              <a:rPr lang="fr-FR" sz="1600" dirty="0" smtClean="0"/>
              <a:t> for </a:t>
            </a:r>
            <a:r>
              <a:rPr lang="fr-FR" sz="1600" dirty="0" err="1" smtClean="0"/>
              <a:t>every</a:t>
            </a:r>
            <a:r>
              <a:rPr lang="fr-FR" sz="1600" dirty="0" smtClean="0"/>
              <a:t> 12 </a:t>
            </a:r>
            <a:r>
              <a:rPr lang="fr-FR" sz="1600" dirty="0" err="1" smtClean="0"/>
              <a:t>students</a:t>
            </a:r>
            <a:endParaRPr lang="fr-FR" sz="1600" dirty="0"/>
          </a:p>
        </p:txBody>
      </p:sp>
      <p:sp>
        <p:nvSpPr>
          <p:cNvPr id="34" name="Rectangle 33"/>
          <p:cNvSpPr/>
          <p:nvPr/>
        </p:nvSpPr>
        <p:spPr>
          <a:xfrm>
            <a:off x="1074087" y="0"/>
            <a:ext cx="6001579" cy="5847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fr-FR" sz="3200" b="1" dirty="0" err="1" smtClean="0"/>
              <a:t>Teachers</a:t>
            </a:r>
            <a:r>
              <a:rPr lang="fr-FR" sz="3200" b="1" dirty="0" smtClean="0"/>
              <a:t> Body  in Higher Institutes</a:t>
            </a:r>
            <a:endParaRPr lang="fr-FR" b="1" dirty="0">
              <a:solidFill>
                <a:srgbClr val="FFFFCC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1174</TotalTime>
  <Words>903</Words>
  <Application>Microsoft Office PowerPoint</Application>
  <PresentationFormat>On-screen Show (4:3)</PresentationFormat>
  <Paragraphs>249</Paragraphs>
  <Slides>31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Thème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Development and Distribution of the Framework of Teachers in 2012:</vt:lpstr>
      <vt:lpstr>Data related to The Competition to recruit Technologists</vt:lpstr>
      <vt:lpstr>L.M.D  System  within the Higher Institutes of Technological Studies</vt:lpstr>
      <vt:lpstr>L.M.D  System  within The Higher Institutes of Technological Studies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Growth of provisions in the First Part</vt:lpstr>
    </vt:vector>
  </TitlesOfParts>
  <Company>Sweet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SWEET</dc:creator>
  <cp:lastModifiedBy>mohamed</cp:lastModifiedBy>
  <cp:revision>182</cp:revision>
  <dcterms:created xsi:type="dcterms:W3CDTF">2012-04-30T09:24:57Z</dcterms:created>
  <dcterms:modified xsi:type="dcterms:W3CDTF">2012-11-21T09:14:55Z</dcterms:modified>
</cp:coreProperties>
</file>